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256" r:id="rId2"/>
    <p:sldId id="258" r:id="rId3"/>
    <p:sldId id="276" r:id="rId4"/>
    <p:sldId id="278" r:id="rId5"/>
    <p:sldId id="279" r:id="rId6"/>
    <p:sldId id="259" r:id="rId7"/>
    <p:sldId id="260" r:id="rId8"/>
    <p:sldId id="262" r:id="rId9"/>
    <p:sldId id="296" r:id="rId10"/>
    <p:sldId id="265" r:id="rId11"/>
    <p:sldId id="266" r:id="rId12"/>
    <p:sldId id="267" r:id="rId13"/>
    <p:sldId id="268" r:id="rId14"/>
    <p:sldId id="281" r:id="rId15"/>
    <p:sldId id="269" r:id="rId16"/>
    <p:sldId id="270" r:id="rId17"/>
    <p:sldId id="271" r:id="rId18"/>
    <p:sldId id="283" r:id="rId19"/>
    <p:sldId id="282" r:id="rId20"/>
    <p:sldId id="286" r:id="rId21"/>
    <p:sldId id="284" r:id="rId22"/>
    <p:sldId id="288" r:id="rId23"/>
    <p:sldId id="289" r:id="rId24"/>
    <p:sldId id="287" r:id="rId25"/>
    <p:sldId id="290" r:id="rId26"/>
    <p:sldId id="291" r:id="rId27"/>
    <p:sldId id="294" r:id="rId28"/>
    <p:sldId id="295" r:id="rId29"/>
    <p:sldId id="292" r:id="rId30"/>
    <p:sldId id="29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662" autoAdjust="0"/>
    <p:restoredTop sz="94660"/>
  </p:normalViewPr>
  <p:slideViewPr>
    <p:cSldViewPr>
      <p:cViewPr varScale="1">
        <p:scale>
          <a:sx n="68" d="100"/>
          <a:sy n="68" d="100"/>
        </p:scale>
        <p:origin x="1788" y="66"/>
      </p:cViewPr>
      <p:guideLst>
        <p:guide orient="horz" pos="2160"/>
        <p:guide pos="2880"/>
      </p:guideLst>
    </p:cSldViewPr>
  </p:slideViewPr>
  <p:notesTextViewPr>
    <p:cViewPr>
      <p:scale>
        <a:sx n="1" d="1"/>
        <a:sy n="1" d="1"/>
      </p:scale>
      <p:origin x="0" y="0"/>
    </p:cViewPr>
  </p:notesTextViewPr>
  <p:sorterViewPr>
    <p:cViewPr>
      <p:scale>
        <a:sx n="100" d="100"/>
        <a:sy n="100" d="100"/>
      </p:scale>
      <p:origin x="0" y="-80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F1739C-0CAD-46D7-BEF5-22AE1DFB1D09}" type="datetimeFigureOut">
              <a:rPr lang="en-AU" smtClean="0"/>
              <a:t>19/04/2016</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D1B858-3999-4558-8808-E4039A796EA7}" type="slidenum">
              <a:rPr lang="en-AU" smtClean="0"/>
              <a:t>‹#›</a:t>
            </a:fld>
            <a:endParaRPr lang="en-AU"/>
          </a:p>
        </p:txBody>
      </p:sp>
    </p:spTree>
    <p:extLst>
      <p:ext uri="{BB962C8B-B14F-4D97-AF65-F5344CB8AC3E}">
        <p14:creationId xmlns:p14="http://schemas.microsoft.com/office/powerpoint/2010/main" val="3854008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lvl1pPr eaLnBrk="0" hangingPunct="0">
              <a:defRPr sz="2400">
                <a:solidFill>
                  <a:schemeClr val="tx1"/>
                </a:solidFill>
                <a:latin typeface="Arial Narrow" panose="020B0606020202030204" pitchFamily="34" charset="0"/>
              </a:defRPr>
            </a:lvl1pPr>
            <a:lvl2pPr marL="742950" indent="-285750" eaLnBrk="0" hangingPunct="0">
              <a:defRPr sz="2400">
                <a:solidFill>
                  <a:schemeClr val="tx1"/>
                </a:solidFill>
                <a:latin typeface="Arial Narrow" panose="020B0606020202030204" pitchFamily="34" charset="0"/>
              </a:defRPr>
            </a:lvl2pPr>
            <a:lvl3pPr marL="1143000" indent="-228600" eaLnBrk="0" hangingPunct="0">
              <a:defRPr sz="2400">
                <a:solidFill>
                  <a:schemeClr val="tx1"/>
                </a:solidFill>
                <a:latin typeface="Arial Narrow" panose="020B0606020202030204" pitchFamily="34" charset="0"/>
              </a:defRPr>
            </a:lvl3pPr>
            <a:lvl4pPr marL="1600200" indent="-228600" eaLnBrk="0" hangingPunct="0">
              <a:defRPr sz="2400">
                <a:solidFill>
                  <a:schemeClr val="tx1"/>
                </a:solidFill>
                <a:latin typeface="Arial Narrow" panose="020B0606020202030204" pitchFamily="34" charset="0"/>
              </a:defRPr>
            </a:lvl4pPr>
            <a:lvl5pPr marL="2057400" indent="-228600" eaLnBrk="0" hangingPunct="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r>
              <a:rPr lang="en-US" altLang="en-US" sz="1200">
                <a:latin typeface="Times New Roman" panose="02020603050405020304" pitchFamily="18" charset="0"/>
              </a:rPr>
              <a:t>12 November 2003</a:t>
            </a:r>
          </a:p>
        </p:txBody>
      </p:sp>
      <p:sp>
        <p:nvSpPr>
          <p:cNvPr id="33795" name="Rectangle 7"/>
          <p:cNvSpPr>
            <a:spLocks noGrp="1" noChangeArrowheads="1"/>
          </p:cNvSpPr>
          <p:nvPr>
            <p:ph type="sldNum" sz="quarter" idx="5"/>
          </p:nvPr>
        </p:nvSpPr>
        <p:spPr>
          <a:noFill/>
        </p:spPr>
        <p:txBody>
          <a:bodyPr/>
          <a:lstStyle>
            <a:lvl1pPr eaLnBrk="0" hangingPunct="0">
              <a:defRPr sz="2400">
                <a:solidFill>
                  <a:schemeClr val="tx1"/>
                </a:solidFill>
                <a:latin typeface="Arial Narrow" panose="020B0606020202030204" pitchFamily="34" charset="0"/>
              </a:defRPr>
            </a:lvl1pPr>
            <a:lvl2pPr marL="742950" indent="-285750" eaLnBrk="0" hangingPunct="0">
              <a:defRPr sz="2400">
                <a:solidFill>
                  <a:schemeClr val="tx1"/>
                </a:solidFill>
                <a:latin typeface="Arial Narrow" panose="020B0606020202030204" pitchFamily="34" charset="0"/>
              </a:defRPr>
            </a:lvl2pPr>
            <a:lvl3pPr marL="1143000" indent="-228600" eaLnBrk="0" hangingPunct="0">
              <a:defRPr sz="2400">
                <a:solidFill>
                  <a:schemeClr val="tx1"/>
                </a:solidFill>
                <a:latin typeface="Arial Narrow" panose="020B0606020202030204" pitchFamily="34" charset="0"/>
              </a:defRPr>
            </a:lvl3pPr>
            <a:lvl4pPr marL="1600200" indent="-228600" eaLnBrk="0" hangingPunct="0">
              <a:defRPr sz="2400">
                <a:solidFill>
                  <a:schemeClr val="tx1"/>
                </a:solidFill>
                <a:latin typeface="Arial Narrow" panose="020B0606020202030204" pitchFamily="34" charset="0"/>
              </a:defRPr>
            </a:lvl4pPr>
            <a:lvl5pPr marL="2057400" indent="-228600" eaLnBrk="0" hangingPunct="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fld id="{CCE1618E-E9A2-4DF8-9A13-2846908D58CB}" type="slidenum">
              <a:rPr lang="en-US" altLang="en-US" sz="1200">
                <a:latin typeface="Times New Roman" panose="02020603050405020304" pitchFamily="18" charset="0"/>
              </a:rPr>
              <a:pPr eaLnBrk="1" hangingPunct="1"/>
              <a:t>3</a:t>
            </a:fld>
            <a:endParaRPr lang="en-US" altLang="en-US" sz="1200">
              <a:latin typeface="Times New Roman" panose="02020603050405020304" pitchFamily="18" charset="0"/>
            </a:endParaRPr>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xfrm>
            <a:off x="914400" y="4953000"/>
            <a:ext cx="5029200" cy="2743200"/>
          </a:xfrm>
          <a:noFill/>
        </p:spPr>
        <p:txBody>
          <a:bodyPr/>
          <a:lstStyle/>
          <a:p>
            <a:r>
              <a:rPr lang="en-US" altLang="en-US" sz="1400" b="1" dirty="0">
                <a:latin typeface="Times New Roman" panose="02020603050405020304" pitchFamily="18" charset="0"/>
              </a:rPr>
              <a:t>ICTs and agricultural development like gender and other </a:t>
            </a:r>
          </a:p>
          <a:p>
            <a:r>
              <a:rPr lang="en-US" altLang="en-US" sz="1400" b="1" dirty="0">
                <a:latin typeface="Times New Roman" panose="02020603050405020304" pitchFamily="18" charset="0"/>
              </a:rPr>
              <a:t>technologies in rural development: </a:t>
            </a:r>
          </a:p>
          <a:p>
            <a:r>
              <a:rPr lang="en-US" altLang="en-US" sz="1400" b="1" dirty="0">
                <a:latin typeface="Times New Roman" panose="02020603050405020304" pitchFamily="18" charset="0"/>
              </a:rPr>
              <a:t>technological change further marginalized </a:t>
            </a:r>
          </a:p>
          <a:p>
            <a:r>
              <a:rPr lang="en-US" altLang="en-US" sz="1400" b="1" dirty="0">
                <a:latin typeface="Times New Roman" panose="02020603050405020304" pitchFamily="18" charset="0"/>
              </a:rPr>
              <a:t>Women (Green Revolution)</a:t>
            </a:r>
          </a:p>
        </p:txBody>
      </p:sp>
    </p:spTree>
    <p:extLst>
      <p:ext uri="{BB962C8B-B14F-4D97-AF65-F5344CB8AC3E}">
        <p14:creationId xmlns:p14="http://schemas.microsoft.com/office/powerpoint/2010/main" val="25606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dt" sz="quarter" idx="1"/>
          </p:nvPr>
        </p:nvSpPr>
        <p:spPr>
          <a:noFill/>
        </p:spPr>
        <p:txBody>
          <a:bodyPr/>
          <a:lstStyle>
            <a:lvl1pPr eaLnBrk="0" hangingPunct="0">
              <a:defRPr sz="2400">
                <a:solidFill>
                  <a:schemeClr val="tx1"/>
                </a:solidFill>
                <a:latin typeface="Arial Narrow" panose="020B0606020202030204" pitchFamily="34" charset="0"/>
              </a:defRPr>
            </a:lvl1pPr>
            <a:lvl2pPr marL="742950" indent="-285750" eaLnBrk="0" hangingPunct="0">
              <a:defRPr sz="2400">
                <a:solidFill>
                  <a:schemeClr val="tx1"/>
                </a:solidFill>
                <a:latin typeface="Arial Narrow" panose="020B0606020202030204" pitchFamily="34" charset="0"/>
              </a:defRPr>
            </a:lvl2pPr>
            <a:lvl3pPr marL="1143000" indent="-228600" eaLnBrk="0" hangingPunct="0">
              <a:defRPr sz="2400">
                <a:solidFill>
                  <a:schemeClr val="tx1"/>
                </a:solidFill>
                <a:latin typeface="Arial Narrow" panose="020B0606020202030204" pitchFamily="34" charset="0"/>
              </a:defRPr>
            </a:lvl3pPr>
            <a:lvl4pPr marL="1600200" indent="-228600" eaLnBrk="0" hangingPunct="0">
              <a:defRPr sz="2400">
                <a:solidFill>
                  <a:schemeClr val="tx1"/>
                </a:solidFill>
                <a:latin typeface="Arial Narrow" panose="020B0606020202030204" pitchFamily="34" charset="0"/>
              </a:defRPr>
            </a:lvl4pPr>
            <a:lvl5pPr marL="2057400" indent="-228600" eaLnBrk="0" hangingPunct="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r>
              <a:rPr lang="en-US" altLang="en-US" sz="1200">
                <a:latin typeface="Times New Roman" panose="02020603050405020304" pitchFamily="18" charset="0"/>
              </a:rPr>
              <a:t>12 November 2003</a:t>
            </a:r>
          </a:p>
        </p:txBody>
      </p:sp>
      <p:sp>
        <p:nvSpPr>
          <p:cNvPr id="35843" name="Rectangle 7"/>
          <p:cNvSpPr>
            <a:spLocks noGrp="1" noChangeArrowheads="1"/>
          </p:cNvSpPr>
          <p:nvPr>
            <p:ph type="sldNum" sz="quarter" idx="5"/>
          </p:nvPr>
        </p:nvSpPr>
        <p:spPr>
          <a:noFill/>
        </p:spPr>
        <p:txBody>
          <a:bodyPr/>
          <a:lstStyle>
            <a:lvl1pPr eaLnBrk="0" hangingPunct="0">
              <a:defRPr sz="2400">
                <a:solidFill>
                  <a:schemeClr val="tx1"/>
                </a:solidFill>
                <a:latin typeface="Arial Narrow" panose="020B0606020202030204" pitchFamily="34" charset="0"/>
              </a:defRPr>
            </a:lvl1pPr>
            <a:lvl2pPr marL="742950" indent="-285750" eaLnBrk="0" hangingPunct="0">
              <a:defRPr sz="2400">
                <a:solidFill>
                  <a:schemeClr val="tx1"/>
                </a:solidFill>
                <a:latin typeface="Arial Narrow" panose="020B0606020202030204" pitchFamily="34" charset="0"/>
              </a:defRPr>
            </a:lvl2pPr>
            <a:lvl3pPr marL="1143000" indent="-228600" eaLnBrk="0" hangingPunct="0">
              <a:defRPr sz="2400">
                <a:solidFill>
                  <a:schemeClr val="tx1"/>
                </a:solidFill>
                <a:latin typeface="Arial Narrow" panose="020B0606020202030204" pitchFamily="34" charset="0"/>
              </a:defRPr>
            </a:lvl3pPr>
            <a:lvl4pPr marL="1600200" indent="-228600" eaLnBrk="0" hangingPunct="0">
              <a:defRPr sz="2400">
                <a:solidFill>
                  <a:schemeClr val="tx1"/>
                </a:solidFill>
                <a:latin typeface="Arial Narrow" panose="020B0606020202030204" pitchFamily="34" charset="0"/>
              </a:defRPr>
            </a:lvl4pPr>
            <a:lvl5pPr marL="2057400" indent="-228600" eaLnBrk="0" hangingPunct="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fld id="{CE676188-8183-45A3-A752-E7779BE013E4}" type="slidenum">
              <a:rPr lang="en-US" altLang="en-US" sz="1200">
                <a:latin typeface="Times New Roman" panose="02020603050405020304" pitchFamily="18" charset="0"/>
              </a:rPr>
              <a:pPr eaLnBrk="1" hangingPunct="1"/>
              <a:t>4</a:t>
            </a:fld>
            <a:endParaRPr lang="en-US" altLang="en-US" sz="1200">
              <a:latin typeface="Times New Roman" panose="02020603050405020304" pitchFamily="18" charset="0"/>
            </a:endParaRPr>
          </a:p>
        </p:txBody>
      </p:sp>
      <p:sp>
        <p:nvSpPr>
          <p:cNvPr id="35844" name="Rectangle 2"/>
          <p:cNvSpPr>
            <a:spLocks noGrp="1" noRot="1" noChangeAspect="1" noChangeArrowheads="1" noTextEdit="1"/>
          </p:cNvSpPr>
          <p:nvPr>
            <p:ph type="sldImg"/>
          </p:nvPr>
        </p:nvSpPr>
        <p:spPr>
          <a:ln/>
        </p:spPr>
      </p:sp>
      <p:sp>
        <p:nvSpPr>
          <p:cNvPr id="35845" name="Rectangle 3"/>
          <p:cNvSpPr>
            <a:spLocks noGrp="1" noChangeArrowheads="1"/>
          </p:cNvSpPr>
          <p:nvPr>
            <p:ph type="body" idx="1"/>
          </p:nvPr>
        </p:nvSpPr>
        <p:spPr>
          <a:noFill/>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134016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a:noFill/>
        </p:spPr>
        <p:txBody>
          <a:bodyPr/>
          <a:lstStyle>
            <a:lvl1pPr eaLnBrk="0" hangingPunct="0">
              <a:defRPr sz="2400">
                <a:solidFill>
                  <a:schemeClr val="tx1"/>
                </a:solidFill>
                <a:latin typeface="Arial Narrow" panose="020B0606020202030204" pitchFamily="34" charset="0"/>
              </a:defRPr>
            </a:lvl1pPr>
            <a:lvl2pPr marL="742950" indent="-285750" eaLnBrk="0" hangingPunct="0">
              <a:defRPr sz="2400">
                <a:solidFill>
                  <a:schemeClr val="tx1"/>
                </a:solidFill>
                <a:latin typeface="Arial Narrow" panose="020B0606020202030204" pitchFamily="34" charset="0"/>
              </a:defRPr>
            </a:lvl2pPr>
            <a:lvl3pPr marL="1143000" indent="-228600" eaLnBrk="0" hangingPunct="0">
              <a:defRPr sz="2400">
                <a:solidFill>
                  <a:schemeClr val="tx1"/>
                </a:solidFill>
                <a:latin typeface="Arial Narrow" panose="020B0606020202030204" pitchFamily="34" charset="0"/>
              </a:defRPr>
            </a:lvl3pPr>
            <a:lvl4pPr marL="1600200" indent="-228600" eaLnBrk="0" hangingPunct="0">
              <a:defRPr sz="2400">
                <a:solidFill>
                  <a:schemeClr val="tx1"/>
                </a:solidFill>
                <a:latin typeface="Arial Narrow" panose="020B0606020202030204" pitchFamily="34" charset="0"/>
              </a:defRPr>
            </a:lvl4pPr>
            <a:lvl5pPr marL="2057400" indent="-228600" eaLnBrk="0" hangingPunct="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r>
              <a:rPr lang="en-US" altLang="en-US" sz="1200">
                <a:latin typeface="Times New Roman" panose="02020603050405020304" pitchFamily="18" charset="0"/>
              </a:rPr>
              <a:t>12 November 2003</a:t>
            </a:r>
          </a:p>
        </p:txBody>
      </p:sp>
      <p:sp>
        <p:nvSpPr>
          <p:cNvPr id="36867" name="Rectangle 7"/>
          <p:cNvSpPr>
            <a:spLocks noGrp="1" noChangeArrowheads="1"/>
          </p:cNvSpPr>
          <p:nvPr>
            <p:ph type="sldNum" sz="quarter" idx="5"/>
          </p:nvPr>
        </p:nvSpPr>
        <p:spPr>
          <a:noFill/>
        </p:spPr>
        <p:txBody>
          <a:bodyPr/>
          <a:lstStyle>
            <a:lvl1pPr eaLnBrk="0" hangingPunct="0">
              <a:defRPr sz="2400">
                <a:solidFill>
                  <a:schemeClr val="tx1"/>
                </a:solidFill>
                <a:latin typeface="Arial Narrow" panose="020B0606020202030204" pitchFamily="34" charset="0"/>
              </a:defRPr>
            </a:lvl1pPr>
            <a:lvl2pPr marL="742950" indent="-285750" eaLnBrk="0" hangingPunct="0">
              <a:defRPr sz="2400">
                <a:solidFill>
                  <a:schemeClr val="tx1"/>
                </a:solidFill>
                <a:latin typeface="Arial Narrow" panose="020B0606020202030204" pitchFamily="34" charset="0"/>
              </a:defRPr>
            </a:lvl2pPr>
            <a:lvl3pPr marL="1143000" indent="-228600" eaLnBrk="0" hangingPunct="0">
              <a:defRPr sz="2400">
                <a:solidFill>
                  <a:schemeClr val="tx1"/>
                </a:solidFill>
                <a:latin typeface="Arial Narrow" panose="020B0606020202030204" pitchFamily="34" charset="0"/>
              </a:defRPr>
            </a:lvl3pPr>
            <a:lvl4pPr marL="1600200" indent="-228600" eaLnBrk="0" hangingPunct="0">
              <a:defRPr sz="2400">
                <a:solidFill>
                  <a:schemeClr val="tx1"/>
                </a:solidFill>
                <a:latin typeface="Arial Narrow" panose="020B0606020202030204" pitchFamily="34" charset="0"/>
              </a:defRPr>
            </a:lvl4pPr>
            <a:lvl5pPr marL="2057400" indent="-228600" eaLnBrk="0" hangingPunct="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fld id="{3530642D-A397-4812-8E74-69746F4856F4}" type="slidenum">
              <a:rPr lang="en-US" altLang="en-US" sz="1200">
                <a:latin typeface="Times New Roman" panose="02020603050405020304" pitchFamily="18" charset="0"/>
              </a:rPr>
              <a:pPr eaLnBrk="1" hangingPunct="1"/>
              <a:t>5</a:t>
            </a:fld>
            <a:endParaRPr lang="en-US" altLang="en-US" sz="1200">
              <a:latin typeface="Times New Roman" panose="02020603050405020304" pitchFamily="18" charset="0"/>
            </a:endParaRPr>
          </a:p>
        </p:txBody>
      </p:sp>
      <p:sp>
        <p:nvSpPr>
          <p:cNvPr id="36868"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a:noFill/>
        </p:spPr>
        <p:txBody>
          <a:bodyPr/>
          <a:lstStyle/>
          <a:p>
            <a:r>
              <a:rPr lang="en-US" altLang="en-US" sz="1400">
                <a:latin typeface="Times New Roman" panose="02020603050405020304" pitchFamily="18" charset="0"/>
              </a:rPr>
              <a:t>Math and science teachers holding outmoded views that </a:t>
            </a:r>
          </a:p>
          <a:p>
            <a:r>
              <a:rPr lang="en-US" altLang="en-US" sz="1400">
                <a:latin typeface="Times New Roman" panose="02020603050405020304" pitchFamily="18" charset="0"/>
              </a:rPr>
              <a:t>girls can’t work or think scientifically</a:t>
            </a:r>
          </a:p>
          <a:p>
            <a:r>
              <a:rPr lang="en-US" altLang="en-US" sz="1400">
                <a:latin typeface="Times New Roman" panose="02020603050405020304" pitchFamily="18" charset="0"/>
              </a:rPr>
              <a:t>Science is too mechanical and technical for girls</a:t>
            </a:r>
          </a:p>
          <a:p>
            <a:r>
              <a:rPr lang="en-US" altLang="en-US" sz="1400">
                <a:latin typeface="Times New Roman" panose="02020603050405020304" pitchFamily="18" charset="0"/>
              </a:rPr>
              <a:t>Girls fewest among science and engineering students in Africa- </a:t>
            </a:r>
          </a:p>
          <a:p>
            <a:r>
              <a:rPr lang="en-US" altLang="en-US" sz="1400">
                <a:latin typeface="Times New Roman" panose="02020603050405020304" pitchFamily="18" charset="0"/>
              </a:rPr>
              <a:t>One and two percent among engineering students in Kenya </a:t>
            </a:r>
          </a:p>
          <a:p>
            <a:r>
              <a:rPr lang="en-US" altLang="en-US" sz="1400">
                <a:latin typeface="Times New Roman" panose="02020603050405020304" pitchFamily="18" charset="0"/>
              </a:rPr>
              <a:t>and Ghana respectively</a:t>
            </a:r>
          </a:p>
          <a:p>
            <a:r>
              <a:rPr lang="en-US" altLang="en-US" sz="1400">
                <a:latin typeface="Times New Roman" panose="02020603050405020304" pitchFamily="18" charset="0"/>
              </a:rPr>
              <a:t>Men mocking women in Peru: computers are for men, not women</a:t>
            </a:r>
          </a:p>
          <a:p>
            <a:r>
              <a:rPr lang="en-US" altLang="en-US" sz="1400">
                <a:latin typeface="Times New Roman" panose="02020603050405020304" pitchFamily="18" charset="0"/>
              </a:rPr>
              <a:t>Collateral cultural factors and attitudes preventing young girls and </a:t>
            </a:r>
          </a:p>
          <a:p>
            <a:r>
              <a:rPr lang="en-US" altLang="en-US" sz="1400">
                <a:latin typeface="Times New Roman" panose="02020603050405020304" pitchFamily="18" charset="0"/>
              </a:rPr>
              <a:t>women from accessing ICTs: “girls do not run”</a:t>
            </a:r>
          </a:p>
          <a:p>
            <a:r>
              <a:rPr lang="en-US" altLang="en-US" sz="1400">
                <a:latin typeface="Times New Roman" panose="02020603050405020304" pitchFamily="18" charset="0"/>
              </a:rPr>
              <a:t>Curfew hours for girls limiting their access</a:t>
            </a:r>
          </a:p>
          <a:p>
            <a:r>
              <a:rPr lang="en-US" altLang="en-US" sz="1400">
                <a:latin typeface="Times New Roman" panose="02020603050405020304" pitchFamily="18" charset="0"/>
              </a:rPr>
              <a:t>Hole in the wall- aggressiveness of boys pushing away girls</a:t>
            </a:r>
          </a:p>
          <a:p>
            <a:endParaRPr lang="en-US" altLang="en-US" sz="1400">
              <a:latin typeface="Times New Roman" panose="02020603050405020304" pitchFamily="18" charset="0"/>
            </a:endParaRPr>
          </a:p>
        </p:txBody>
      </p:sp>
    </p:spTree>
    <p:extLst>
      <p:ext uri="{BB962C8B-B14F-4D97-AF65-F5344CB8AC3E}">
        <p14:creationId xmlns:p14="http://schemas.microsoft.com/office/powerpoint/2010/main" val="3060319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6D1B858-3999-4558-8808-E4039A796EA7}" type="slidenum">
              <a:rPr lang="en-AU" smtClean="0"/>
              <a:t>13</a:t>
            </a:fld>
            <a:endParaRPr lang="en-AU"/>
          </a:p>
        </p:txBody>
      </p:sp>
    </p:spTree>
    <p:extLst>
      <p:ext uri="{BB962C8B-B14F-4D97-AF65-F5344CB8AC3E}">
        <p14:creationId xmlns:p14="http://schemas.microsoft.com/office/powerpoint/2010/main" val="1228988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6D1B858-3999-4558-8808-E4039A796EA7}" type="slidenum">
              <a:rPr lang="en-AU" smtClean="0"/>
              <a:t>20</a:t>
            </a:fld>
            <a:endParaRPr lang="en-AU"/>
          </a:p>
        </p:txBody>
      </p:sp>
    </p:spTree>
    <p:extLst>
      <p:ext uri="{BB962C8B-B14F-4D97-AF65-F5344CB8AC3E}">
        <p14:creationId xmlns:p14="http://schemas.microsoft.com/office/powerpoint/2010/main" val="1983572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6D1B858-3999-4558-8808-E4039A796EA7}" type="slidenum">
              <a:rPr lang="en-AU" smtClean="0"/>
              <a:t>26</a:t>
            </a:fld>
            <a:endParaRPr lang="en-AU"/>
          </a:p>
        </p:txBody>
      </p:sp>
    </p:spTree>
    <p:extLst>
      <p:ext uri="{BB962C8B-B14F-4D97-AF65-F5344CB8AC3E}">
        <p14:creationId xmlns:p14="http://schemas.microsoft.com/office/powerpoint/2010/main" val="3422091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9E9EF68-0BEA-47F9-9ADB-96A74F5C7E7E}" type="datetime1">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A54E1-4528-4AC5-AEFE-E36DB426D9CF}" type="slidenum">
              <a:rPr lang="en-US" smtClean="0"/>
              <a:t>‹#›</a:t>
            </a:fld>
            <a:endParaRPr lang="en-US"/>
          </a:p>
        </p:txBody>
      </p:sp>
    </p:spTree>
    <p:extLst>
      <p:ext uri="{BB962C8B-B14F-4D97-AF65-F5344CB8AC3E}">
        <p14:creationId xmlns:p14="http://schemas.microsoft.com/office/powerpoint/2010/main" val="3374106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AD0134-966E-493A-ADDA-D5E0594D33E4}" type="datetime1">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A54E1-4528-4AC5-AEFE-E36DB426D9CF}" type="slidenum">
              <a:rPr lang="en-US" smtClean="0"/>
              <a:t>‹#›</a:t>
            </a:fld>
            <a:endParaRPr lang="en-US"/>
          </a:p>
        </p:txBody>
      </p:sp>
    </p:spTree>
    <p:extLst>
      <p:ext uri="{BB962C8B-B14F-4D97-AF65-F5344CB8AC3E}">
        <p14:creationId xmlns:p14="http://schemas.microsoft.com/office/powerpoint/2010/main" val="1911509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DE9812-8348-4297-8F56-656E48B38081}" type="datetime1">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A54E1-4528-4AC5-AEFE-E36DB426D9CF}" type="slidenum">
              <a:rPr lang="en-US" smtClean="0"/>
              <a:t>‹#›</a:t>
            </a:fld>
            <a:endParaRPr lang="en-US"/>
          </a:p>
        </p:txBody>
      </p:sp>
    </p:spTree>
    <p:extLst>
      <p:ext uri="{BB962C8B-B14F-4D97-AF65-F5344CB8AC3E}">
        <p14:creationId xmlns:p14="http://schemas.microsoft.com/office/powerpoint/2010/main" val="807985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0B22E1-BA0F-4FB7-AAE6-6A08AF26DDAC}" type="datetime1">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A54E1-4528-4AC5-AEFE-E36DB426D9CF}" type="slidenum">
              <a:rPr lang="en-US" smtClean="0"/>
              <a:t>‹#›</a:t>
            </a:fld>
            <a:endParaRPr lang="en-US"/>
          </a:p>
        </p:txBody>
      </p:sp>
    </p:spTree>
    <p:extLst>
      <p:ext uri="{BB962C8B-B14F-4D97-AF65-F5344CB8AC3E}">
        <p14:creationId xmlns:p14="http://schemas.microsoft.com/office/powerpoint/2010/main" val="2467196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70B0CE-7BAA-42CA-9009-9325DCDDD40A}" type="datetime1">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A54E1-4528-4AC5-AEFE-E36DB426D9CF}" type="slidenum">
              <a:rPr lang="en-US" smtClean="0"/>
              <a:t>‹#›</a:t>
            </a:fld>
            <a:endParaRPr lang="en-US"/>
          </a:p>
        </p:txBody>
      </p:sp>
    </p:spTree>
    <p:extLst>
      <p:ext uri="{BB962C8B-B14F-4D97-AF65-F5344CB8AC3E}">
        <p14:creationId xmlns:p14="http://schemas.microsoft.com/office/powerpoint/2010/main" val="1836759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4578C33-84C5-48DB-876F-34BD0B4438F4}" type="datetime1">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A54E1-4528-4AC5-AEFE-E36DB426D9CF}" type="slidenum">
              <a:rPr lang="en-US" smtClean="0"/>
              <a:t>‹#›</a:t>
            </a:fld>
            <a:endParaRPr lang="en-US"/>
          </a:p>
        </p:txBody>
      </p:sp>
    </p:spTree>
    <p:extLst>
      <p:ext uri="{BB962C8B-B14F-4D97-AF65-F5344CB8AC3E}">
        <p14:creationId xmlns:p14="http://schemas.microsoft.com/office/powerpoint/2010/main" val="3419525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09F83DE-7220-494D-8D4C-195EAF5B83A5}" type="datetime1">
              <a:rPr lang="en-US" smtClean="0"/>
              <a:t>4/20/2016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4A54E1-4528-4AC5-AEFE-E36DB426D9CF}" type="slidenum">
              <a:rPr lang="en-US" smtClean="0"/>
              <a:t>‹#›</a:t>
            </a:fld>
            <a:endParaRPr lang="en-US"/>
          </a:p>
        </p:txBody>
      </p:sp>
    </p:spTree>
    <p:extLst>
      <p:ext uri="{BB962C8B-B14F-4D97-AF65-F5344CB8AC3E}">
        <p14:creationId xmlns:p14="http://schemas.microsoft.com/office/powerpoint/2010/main" val="3606022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39CB7A-E59D-4C20-A9F0-5BD143FA6BFE}" type="datetime1">
              <a:rPr lang="en-US" smtClean="0"/>
              <a:t>4/20/2016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4A54E1-4528-4AC5-AEFE-E36DB426D9CF}" type="slidenum">
              <a:rPr lang="en-US" smtClean="0"/>
              <a:t>‹#›</a:t>
            </a:fld>
            <a:endParaRPr lang="en-US"/>
          </a:p>
        </p:txBody>
      </p:sp>
    </p:spTree>
    <p:extLst>
      <p:ext uri="{BB962C8B-B14F-4D97-AF65-F5344CB8AC3E}">
        <p14:creationId xmlns:p14="http://schemas.microsoft.com/office/powerpoint/2010/main" val="2571215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6E2D8C-A584-49B7-8BD4-D38BB6E1C26C}" type="datetime1">
              <a:rPr lang="en-US" smtClean="0"/>
              <a:t>4/20/2016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4A54E1-4528-4AC5-AEFE-E36DB426D9CF}" type="slidenum">
              <a:rPr lang="en-US" smtClean="0"/>
              <a:t>‹#›</a:t>
            </a:fld>
            <a:endParaRPr lang="en-US"/>
          </a:p>
        </p:txBody>
      </p:sp>
    </p:spTree>
    <p:extLst>
      <p:ext uri="{BB962C8B-B14F-4D97-AF65-F5344CB8AC3E}">
        <p14:creationId xmlns:p14="http://schemas.microsoft.com/office/powerpoint/2010/main" val="3550886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2A002E-98DF-4F9E-8992-7C036980B21D}" type="datetime1">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A54E1-4528-4AC5-AEFE-E36DB426D9CF}" type="slidenum">
              <a:rPr lang="en-US" smtClean="0"/>
              <a:t>‹#›</a:t>
            </a:fld>
            <a:endParaRPr lang="en-US"/>
          </a:p>
        </p:txBody>
      </p:sp>
    </p:spTree>
    <p:extLst>
      <p:ext uri="{BB962C8B-B14F-4D97-AF65-F5344CB8AC3E}">
        <p14:creationId xmlns:p14="http://schemas.microsoft.com/office/powerpoint/2010/main" val="3076831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E3FBA6-863A-4340-B522-D17732A77BAD}" type="datetime1">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A54E1-4528-4AC5-AEFE-E36DB426D9CF}" type="slidenum">
              <a:rPr lang="en-US" smtClean="0"/>
              <a:t>‹#›</a:t>
            </a:fld>
            <a:endParaRPr lang="en-US"/>
          </a:p>
        </p:txBody>
      </p:sp>
    </p:spTree>
    <p:extLst>
      <p:ext uri="{BB962C8B-B14F-4D97-AF65-F5344CB8AC3E}">
        <p14:creationId xmlns:p14="http://schemas.microsoft.com/office/powerpoint/2010/main" val="3613949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6994F0-00CB-41EB-AC82-6EF13923AD6F}" type="datetime1">
              <a:rPr lang="en-US" smtClean="0"/>
              <a:t>4/20/2016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4A54E1-4528-4AC5-AEFE-E36DB426D9CF}" type="slidenum">
              <a:rPr lang="en-US" smtClean="0"/>
              <a:t>‹#›</a:t>
            </a:fld>
            <a:endParaRPr lang="en-US"/>
          </a:p>
        </p:txBody>
      </p:sp>
    </p:spTree>
    <p:extLst>
      <p:ext uri="{BB962C8B-B14F-4D97-AF65-F5344CB8AC3E}">
        <p14:creationId xmlns:p14="http://schemas.microsoft.com/office/powerpoint/2010/main" val="2676227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bls.gov/cps/cpsaat11.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emory.edu/EDUCATION/mfp/eff.htm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b="1" dirty="0"/>
              <a:t>The Endangered Species in Information Technology</a:t>
            </a:r>
            <a:endParaRPr lang="en-US" dirty="0"/>
          </a:p>
        </p:txBody>
      </p:sp>
      <p:sp>
        <p:nvSpPr>
          <p:cNvPr id="3" name="Subtitle 2"/>
          <p:cNvSpPr>
            <a:spLocks noGrp="1"/>
          </p:cNvSpPr>
          <p:nvPr>
            <p:ph type="subTitle" idx="1"/>
          </p:nvPr>
        </p:nvSpPr>
        <p:spPr/>
        <p:txBody>
          <a:bodyPr/>
          <a:lstStyle/>
          <a:p>
            <a:r>
              <a:rPr lang="en-US" dirty="0"/>
              <a:t>Nasrin Rahmati</a:t>
            </a:r>
          </a:p>
          <a:p>
            <a:r>
              <a:rPr lang="en-US" dirty="0"/>
              <a:t>PhD, MIS</a:t>
            </a:r>
          </a:p>
          <a:p>
            <a:r>
              <a:rPr lang="en-US" dirty="0"/>
              <a:t>Dar Al-</a:t>
            </a:r>
            <a:r>
              <a:rPr lang="en-US" dirty="0" err="1"/>
              <a:t>Hekma</a:t>
            </a:r>
            <a:r>
              <a:rPr lang="en-US" dirty="0"/>
              <a:t> University</a:t>
            </a:r>
          </a:p>
        </p:txBody>
      </p:sp>
    </p:spTree>
    <p:extLst>
      <p:ext uri="{BB962C8B-B14F-4D97-AF65-F5344CB8AC3E}">
        <p14:creationId xmlns:p14="http://schemas.microsoft.com/office/powerpoint/2010/main" val="880375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4"/>
          <p:cNvSpPr>
            <a:spLocks noChangeArrowheads="1"/>
          </p:cNvSpPr>
          <p:nvPr/>
        </p:nvSpPr>
        <p:spPr bwMode="auto">
          <a:xfrm>
            <a:off x="457200" y="274638"/>
            <a:ext cx="7391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a:t>The Problem of Gender &amp; ICT </a:t>
            </a:r>
          </a:p>
        </p:txBody>
      </p:sp>
      <p:sp>
        <p:nvSpPr>
          <p:cNvPr id="16390" name="Rectangle 5"/>
          <p:cNvSpPr>
            <a:spLocks noChangeArrowheads="1"/>
          </p:cNvSpPr>
          <p:nvPr/>
        </p:nvSpPr>
        <p:spPr bwMode="auto">
          <a:xfrm>
            <a:off x="457200" y="1295401"/>
            <a:ext cx="8153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altLang="en-US" dirty="0"/>
              <a:t>Women are not minorities in the US population</a:t>
            </a:r>
          </a:p>
          <a:p>
            <a:pPr lvl="1" eaLnBrk="1" hangingPunct="1">
              <a:buFontTx/>
              <a:buNone/>
            </a:pPr>
            <a:r>
              <a:rPr lang="en-US" altLang="en-US" dirty="0"/>
              <a:t>In 2004, women accounted for:</a:t>
            </a:r>
          </a:p>
          <a:p>
            <a:pPr lvl="1" eaLnBrk="1" hangingPunct="1"/>
            <a:r>
              <a:rPr lang="en-US" altLang="en-US" dirty="0"/>
              <a:t>59.2% of the population over 16</a:t>
            </a:r>
          </a:p>
          <a:p>
            <a:pPr lvl="1" eaLnBrk="1" hangingPunct="1"/>
            <a:r>
              <a:rPr lang="en-US" altLang="en-US" dirty="0"/>
              <a:t>56% of the labor force </a:t>
            </a:r>
            <a:r>
              <a:rPr lang="en-US" altLang="en-US" sz="1400" dirty="0"/>
              <a:t>(U.S. Bureau of Labor Statistics 2005)</a:t>
            </a:r>
            <a:endParaRPr lang="en-US" altLang="en-US" dirty="0"/>
          </a:p>
          <a:p>
            <a:pPr eaLnBrk="1" hangingPunct="1"/>
            <a:r>
              <a:rPr lang="en-US" altLang="en-US" dirty="0"/>
              <a:t>Female participation increasing in some historically male-dominated professions (US)</a:t>
            </a:r>
          </a:p>
          <a:p>
            <a:pPr lvl="1" eaLnBrk="1" hangingPunct="1"/>
            <a:r>
              <a:rPr lang="en-US" altLang="en-US" dirty="0"/>
              <a:t>Legal: 9.5% female (1971) to 44.4% (1996) </a:t>
            </a:r>
            <a:endParaRPr lang="en-US" altLang="en-US" sz="1400" dirty="0"/>
          </a:p>
          <a:p>
            <a:pPr lvl="1" eaLnBrk="1" hangingPunct="1"/>
            <a:endParaRPr lang="en-US" altLang="en-US" sz="1400" dirty="0"/>
          </a:p>
        </p:txBody>
      </p:sp>
      <p:sp>
        <p:nvSpPr>
          <p:cNvPr id="16391" name="Line 6"/>
          <p:cNvSpPr>
            <a:spLocks noChangeShapeType="1"/>
          </p:cNvSpPr>
          <p:nvPr/>
        </p:nvSpPr>
        <p:spPr bwMode="auto">
          <a:xfrm>
            <a:off x="457200" y="1371600"/>
            <a:ext cx="8229600" cy="0"/>
          </a:xfrm>
          <a:prstGeom prst="line">
            <a:avLst/>
          </a:prstGeom>
          <a:noFill/>
          <a:ln w="9525">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6393" name="Text Box 8"/>
          <p:cNvSpPr txBox="1">
            <a:spLocks noChangeArrowheads="1"/>
          </p:cNvSpPr>
          <p:nvPr/>
        </p:nvSpPr>
        <p:spPr bwMode="auto">
          <a:xfrm>
            <a:off x="8594725" y="1889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bg1"/>
              </a:solidFill>
            </a:endParaRPr>
          </a:p>
        </p:txBody>
      </p:sp>
      <p:sp>
        <p:nvSpPr>
          <p:cNvPr id="3" name="Slide Number Placeholder 2"/>
          <p:cNvSpPr>
            <a:spLocks noGrp="1"/>
          </p:cNvSpPr>
          <p:nvPr>
            <p:ph type="sldNum" sz="quarter" idx="12"/>
          </p:nvPr>
        </p:nvSpPr>
        <p:spPr/>
        <p:txBody>
          <a:bodyPr/>
          <a:lstStyle/>
          <a:p>
            <a:fld id="{B04A54E1-4528-4AC5-AEFE-E36DB426D9CF}" type="slidenum">
              <a:rPr lang="en-US" smtClean="0"/>
              <a:t>10</a:t>
            </a:fld>
            <a:endParaRPr lang="en-US"/>
          </a:p>
        </p:txBody>
      </p:sp>
    </p:spTree>
    <p:extLst>
      <p:ext uri="{BB962C8B-B14F-4D97-AF65-F5344CB8AC3E}">
        <p14:creationId xmlns:p14="http://schemas.microsoft.com/office/powerpoint/2010/main" val="1364895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4"/>
          <p:cNvSpPr>
            <a:spLocks noChangeArrowheads="1"/>
          </p:cNvSpPr>
          <p:nvPr/>
        </p:nvSpPr>
        <p:spPr bwMode="auto">
          <a:xfrm>
            <a:off x="457200" y="274638"/>
            <a:ext cx="8001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a:t>The Problem of Gender &amp; ICT </a:t>
            </a:r>
            <a:br>
              <a:rPr lang="en-US" altLang="en-US" sz="3200" b="1"/>
            </a:br>
            <a:endParaRPr lang="en-US" altLang="en-US" sz="3200" b="1">
              <a:latin typeface="Comic Sans MS" panose="030F0702030302020204" pitchFamily="66" charset="0"/>
            </a:endParaRPr>
          </a:p>
        </p:txBody>
      </p:sp>
      <p:sp>
        <p:nvSpPr>
          <p:cNvPr id="17414" name="Rectangle 5"/>
          <p:cNvSpPr>
            <a:spLocks noChangeArrowheads="1"/>
          </p:cNvSpPr>
          <p:nvPr/>
        </p:nvSpPr>
        <p:spPr bwMode="auto">
          <a:xfrm>
            <a:off x="457200" y="1600200"/>
            <a:ext cx="4038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altLang="en-US" sz="2800"/>
              <a:t>The representation of women in the IT profession is declining</a:t>
            </a:r>
            <a:r>
              <a:rPr lang="en-US" altLang="en-US" sz="2900"/>
              <a:t> </a:t>
            </a:r>
            <a:r>
              <a:rPr lang="en-US" altLang="en-US" sz="1400"/>
              <a:t>(ITAA, 2005, 2003)</a:t>
            </a:r>
            <a:endParaRPr lang="en-US" altLang="en-US"/>
          </a:p>
          <a:p>
            <a:pPr eaLnBrk="1" hangingPunct="1"/>
            <a:r>
              <a:rPr lang="en-US" altLang="en-US" sz="2800"/>
              <a:t>Women are less likely to return to the IT profession after the dot.com bust </a:t>
            </a:r>
            <a:r>
              <a:rPr lang="en-US" altLang="en-US" sz="1400"/>
              <a:t>(ITAA, 2005)</a:t>
            </a:r>
          </a:p>
          <a:p>
            <a:pPr eaLnBrk="1" hangingPunct="1">
              <a:buFontTx/>
              <a:buNone/>
            </a:pPr>
            <a:endParaRPr lang="en-US" altLang="en-US" sz="1400"/>
          </a:p>
        </p:txBody>
      </p:sp>
      <p:sp>
        <p:nvSpPr>
          <p:cNvPr id="17415" name="Line 6"/>
          <p:cNvSpPr>
            <a:spLocks noChangeShapeType="1"/>
          </p:cNvSpPr>
          <p:nvPr/>
        </p:nvSpPr>
        <p:spPr bwMode="auto">
          <a:xfrm>
            <a:off x="457200" y="1371600"/>
            <a:ext cx="8229600" cy="0"/>
          </a:xfrm>
          <a:prstGeom prst="line">
            <a:avLst/>
          </a:prstGeom>
          <a:noFill/>
          <a:ln w="9525">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7417" name="Line 8"/>
          <p:cNvSpPr>
            <a:spLocks noChangeShapeType="1"/>
          </p:cNvSpPr>
          <p:nvPr/>
        </p:nvSpPr>
        <p:spPr bwMode="auto">
          <a:xfrm>
            <a:off x="5326063" y="3302000"/>
            <a:ext cx="32004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7418" name="Line 9"/>
          <p:cNvSpPr>
            <a:spLocks noChangeShapeType="1"/>
          </p:cNvSpPr>
          <p:nvPr/>
        </p:nvSpPr>
        <p:spPr bwMode="auto">
          <a:xfrm>
            <a:off x="5326063" y="3987800"/>
            <a:ext cx="32004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7419" name="Line 10"/>
          <p:cNvSpPr>
            <a:spLocks noChangeShapeType="1"/>
          </p:cNvSpPr>
          <p:nvPr/>
        </p:nvSpPr>
        <p:spPr bwMode="auto">
          <a:xfrm>
            <a:off x="5326063" y="2616200"/>
            <a:ext cx="32004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7420" name="Rectangle 11"/>
          <p:cNvSpPr>
            <a:spLocks noChangeArrowheads="1"/>
          </p:cNvSpPr>
          <p:nvPr/>
        </p:nvSpPr>
        <p:spPr bwMode="auto">
          <a:xfrm>
            <a:off x="5326063" y="1928813"/>
            <a:ext cx="3200400" cy="27987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21" name="Text Box 12"/>
          <p:cNvSpPr txBox="1">
            <a:spLocks noChangeArrowheads="1"/>
          </p:cNvSpPr>
          <p:nvPr/>
        </p:nvSpPr>
        <p:spPr bwMode="auto">
          <a:xfrm>
            <a:off x="5707063" y="4826000"/>
            <a:ext cx="2743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1996	  2002	   2004</a:t>
            </a:r>
          </a:p>
        </p:txBody>
      </p:sp>
      <p:sp>
        <p:nvSpPr>
          <p:cNvPr id="17422" name="Text Box 13"/>
          <p:cNvSpPr txBox="1">
            <a:spLocks noChangeArrowheads="1"/>
          </p:cNvSpPr>
          <p:nvPr/>
        </p:nvSpPr>
        <p:spPr bwMode="auto">
          <a:xfrm>
            <a:off x="4648200" y="1828800"/>
            <a:ext cx="677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400"/>
              <a:t>100%</a:t>
            </a:r>
          </a:p>
        </p:txBody>
      </p:sp>
      <p:sp>
        <p:nvSpPr>
          <p:cNvPr id="17423" name="Oval 14"/>
          <p:cNvSpPr>
            <a:spLocks noChangeArrowheads="1"/>
          </p:cNvSpPr>
          <p:nvPr/>
        </p:nvSpPr>
        <p:spPr bwMode="auto">
          <a:xfrm>
            <a:off x="8054975" y="3827463"/>
            <a:ext cx="112713" cy="100012"/>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24" name="Rectangle 15"/>
          <p:cNvSpPr>
            <a:spLocks noChangeArrowheads="1"/>
          </p:cNvSpPr>
          <p:nvPr/>
        </p:nvSpPr>
        <p:spPr bwMode="auto">
          <a:xfrm>
            <a:off x="5751513" y="3378200"/>
            <a:ext cx="565150" cy="1349375"/>
          </a:xfrm>
          <a:prstGeom prst="rect">
            <a:avLst/>
          </a:pr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b="1"/>
              <a:t>41%</a:t>
            </a:r>
          </a:p>
        </p:txBody>
      </p:sp>
      <p:sp>
        <p:nvSpPr>
          <p:cNvPr id="17425" name="Rectangle 16"/>
          <p:cNvSpPr>
            <a:spLocks noChangeArrowheads="1"/>
          </p:cNvSpPr>
          <p:nvPr/>
        </p:nvSpPr>
        <p:spPr bwMode="auto">
          <a:xfrm>
            <a:off x="6742113" y="3727450"/>
            <a:ext cx="565150" cy="1000125"/>
          </a:xfrm>
          <a:prstGeom prst="rect">
            <a:avLst/>
          </a:pr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b="1"/>
              <a:t>35%</a:t>
            </a:r>
          </a:p>
        </p:txBody>
      </p:sp>
      <p:sp>
        <p:nvSpPr>
          <p:cNvPr id="17426" name="Rectangle 17"/>
          <p:cNvSpPr>
            <a:spLocks noChangeArrowheads="1"/>
          </p:cNvSpPr>
          <p:nvPr/>
        </p:nvSpPr>
        <p:spPr bwMode="auto">
          <a:xfrm>
            <a:off x="7688263" y="3927475"/>
            <a:ext cx="565150" cy="800100"/>
          </a:xfrm>
          <a:prstGeom prst="rect">
            <a:avLst/>
          </a:pr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b="1"/>
              <a:t>32%</a:t>
            </a:r>
          </a:p>
        </p:txBody>
      </p:sp>
      <p:sp>
        <p:nvSpPr>
          <p:cNvPr id="17427" name="Rectangle 18"/>
          <p:cNvSpPr>
            <a:spLocks noChangeArrowheads="1"/>
          </p:cNvSpPr>
          <p:nvPr/>
        </p:nvSpPr>
        <p:spPr bwMode="auto">
          <a:xfrm>
            <a:off x="5751513" y="1928813"/>
            <a:ext cx="565150" cy="1498600"/>
          </a:xfrm>
          <a:prstGeom prst="rect">
            <a:avLst/>
          </a:prstGeom>
          <a:solidFill>
            <a:srgbClr val="0099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b="1"/>
              <a:t>59%</a:t>
            </a:r>
          </a:p>
        </p:txBody>
      </p:sp>
      <p:sp>
        <p:nvSpPr>
          <p:cNvPr id="17428" name="Rectangle 19"/>
          <p:cNvSpPr>
            <a:spLocks noChangeArrowheads="1"/>
          </p:cNvSpPr>
          <p:nvPr/>
        </p:nvSpPr>
        <p:spPr bwMode="auto">
          <a:xfrm>
            <a:off x="6742113" y="1928813"/>
            <a:ext cx="565150" cy="1798637"/>
          </a:xfrm>
          <a:prstGeom prst="rect">
            <a:avLst/>
          </a:prstGeom>
          <a:solidFill>
            <a:srgbClr val="0099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b="1"/>
              <a:t>65%</a:t>
            </a:r>
          </a:p>
        </p:txBody>
      </p:sp>
      <p:sp>
        <p:nvSpPr>
          <p:cNvPr id="17429" name="Rectangle 20"/>
          <p:cNvSpPr>
            <a:spLocks noChangeArrowheads="1"/>
          </p:cNvSpPr>
          <p:nvPr/>
        </p:nvSpPr>
        <p:spPr bwMode="auto">
          <a:xfrm>
            <a:off x="7688263" y="1928813"/>
            <a:ext cx="565150" cy="1998662"/>
          </a:xfrm>
          <a:prstGeom prst="rect">
            <a:avLst/>
          </a:prstGeom>
          <a:solidFill>
            <a:srgbClr val="0099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b="1"/>
              <a:t>68%</a:t>
            </a:r>
          </a:p>
        </p:txBody>
      </p:sp>
      <p:sp>
        <p:nvSpPr>
          <p:cNvPr id="17430" name="Rectangle 21"/>
          <p:cNvSpPr>
            <a:spLocks noChangeArrowheads="1"/>
          </p:cNvSpPr>
          <p:nvPr/>
        </p:nvSpPr>
        <p:spPr bwMode="auto">
          <a:xfrm>
            <a:off x="7556500" y="5335588"/>
            <a:ext cx="395288" cy="198437"/>
          </a:xfrm>
          <a:prstGeom prst="rect">
            <a:avLst/>
          </a:prstGeom>
          <a:solidFill>
            <a:srgbClr val="0099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31" name="Rectangle 22"/>
          <p:cNvSpPr>
            <a:spLocks noChangeArrowheads="1"/>
          </p:cNvSpPr>
          <p:nvPr/>
        </p:nvSpPr>
        <p:spPr bwMode="auto">
          <a:xfrm>
            <a:off x="7556500" y="5607050"/>
            <a:ext cx="395288" cy="200025"/>
          </a:xfrm>
          <a:prstGeom prst="rect">
            <a:avLst/>
          </a:pr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32" name="Text Box 23"/>
          <p:cNvSpPr txBox="1">
            <a:spLocks noChangeArrowheads="1"/>
          </p:cNvSpPr>
          <p:nvPr/>
        </p:nvSpPr>
        <p:spPr bwMode="auto">
          <a:xfrm>
            <a:off x="7916863" y="5349875"/>
            <a:ext cx="795337"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Men</a:t>
            </a:r>
          </a:p>
          <a:p>
            <a:pPr eaLnBrk="1" hangingPunct="1"/>
            <a:r>
              <a:rPr lang="en-US" altLang="en-US" sz="1400"/>
              <a:t>Women</a:t>
            </a:r>
          </a:p>
        </p:txBody>
      </p:sp>
      <p:sp>
        <p:nvSpPr>
          <p:cNvPr id="17433" name="Text Box 24"/>
          <p:cNvSpPr txBox="1">
            <a:spLocks noChangeArrowheads="1"/>
          </p:cNvSpPr>
          <p:nvPr/>
        </p:nvSpPr>
        <p:spPr bwMode="auto">
          <a:xfrm>
            <a:off x="4876800" y="4826000"/>
            <a:ext cx="558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Year</a:t>
            </a:r>
          </a:p>
        </p:txBody>
      </p:sp>
      <p:sp>
        <p:nvSpPr>
          <p:cNvPr id="17434" name="Text Box 25"/>
          <p:cNvSpPr txBox="1">
            <a:spLocks noChangeArrowheads="1"/>
          </p:cNvSpPr>
          <p:nvPr/>
        </p:nvSpPr>
        <p:spPr bwMode="auto">
          <a:xfrm>
            <a:off x="4724400" y="3886200"/>
            <a:ext cx="5397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25%</a:t>
            </a:r>
          </a:p>
        </p:txBody>
      </p:sp>
      <p:sp>
        <p:nvSpPr>
          <p:cNvPr id="17435" name="Text Box 26"/>
          <p:cNvSpPr txBox="1">
            <a:spLocks noChangeArrowheads="1"/>
          </p:cNvSpPr>
          <p:nvPr/>
        </p:nvSpPr>
        <p:spPr bwMode="auto">
          <a:xfrm>
            <a:off x="4724400" y="2438400"/>
            <a:ext cx="5397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75%</a:t>
            </a:r>
          </a:p>
        </p:txBody>
      </p:sp>
      <p:sp>
        <p:nvSpPr>
          <p:cNvPr id="17436" name="Text Box 27"/>
          <p:cNvSpPr txBox="1">
            <a:spLocks noChangeArrowheads="1"/>
          </p:cNvSpPr>
          <p:nvPr/>
        </p:nvSpPr>
        <p:spPr bwMode="auto">
          <a:xfrm>
            <a:off x="4822825" y="4495800"/>
            <a:ext cx="441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0%</a:t>
            </a:r>
          </a:p>
        </p:txBody>
      </p:sp>
      <p:sp>
        <p:nvSpPr>
          <p:cNvPr id="17437" name="Text Box 28"/>
          <p:cNvSpPr txBox="1">
            <a:spLocks noChangeArrowheads="1"/>
          </p:cNvSpPr>
          <p:nvPr/>
        </p:nvSpPr>
        <p:spPr bwMode="auto">
          <a:xfrm>
            <a:off x="4724400" y="3124200"/>
            <a:ext cx="5397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50%</a:t>
            </a:r>
          </a:p>
        </p:txBody>
      </p:sp>
      <p:sp>
        <p:nvSpPr>
          <p:cNvPr id="17438" name="Text Box 29"/>
          <p:cNvSpPr txBox="1">
            <a:spLocks noChangeArrowheads="1"/>
          </p:cNvSpPr>
          <p:nvPr/>
        </p:nvSpPr>
        <p:spPr bwMode="auto">
          <a:xfrm>
            <a:off x="4572000" y="5359400"/>
            <a:ext cx="275907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eaLnBrk="1" hangingPunct="1">
              <a:spcBef>
                <a:spcPct val="20000"/>
              </a:spcBef>
            </a:pPr>
            <a:r>
              <a:rPr lang="en-US" altLang="en-US" sz="1400">
                <a:solidFill>
                  <a:srgbClr val="DDDDDD"/>
                </a:solidFill>
              </a:rPr>
              <a:t>Source (ITAA, 2005; 2003)</a:t>
            </a:r>
          </a:p>
          <a:p>
            <a:pPr eaLnBrk="1" hangingPunct="1"/>
            <a:endParaRPr lang="en-US" altLang="en-US" sz="1400">
              <a:solidFill>
                <a:srgbClr val="DDDDDD"/>
              </a:solidFill>
            </a:endParaRPr>
          </a:p>
        </p:txBody>
      </p:sp>
      <p:sp>
        <p:nvSpPr>
          <p:cNvPr id="17439" name="Text Box 30"/>
          <p:cNvSpPr txBox="1">
            <a:spLocks noChangeArrowheads="1"/>
          </p:cNvSpPr>
          <p:nvPr/>
        </p:nvSpPr>
        <p:spPr bwMode="auto">
          <a:xfrm>
            <a:off x="8594725" y="265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bg1"/>
              </a:solidFill>
            </a:endParaRPr>
          </a:p>
        </p:txBody>
      </p:sp>
      <p:sp>
        <p:nvSpPr>
          <p:cNvPr id="3" name="Slide Number Placeholder 2"/>
          <p:cNvSpPr>
            <a:spLocks noGrp="1"/>
          </p:cNvSpPr>
          <p:nvPr>
            <p:ph type="sldNum" sz="quarter" idx="12"/>
          </p:nvPr>
        </p:nvSpPr>
        <p:spPr/>
        <p:txBody>
          <a:bodyPr/>
          <a:lstStyle/>
          <a:p>
            <a:fld id="{B04A54E1-4528-4AC5-AEFE-E36DB426D9CF}" type="slidenum">
              <a:rPr lang="en-US" smtClean="0"/>
              <a:t>11</a:t>
            </a:fld>
            <a:endParaRPr lang="en-US"/>
          </a:p>
        </p:txBody>
      </p:sp>
    </p:spTree>
    <p:extLst>
      <p:ext uri="{BB962C8B-B14F-4D97-AF65-F5344CB8AC3E}">
        <p14:creationId xmlns:p14="http://schemas.microsoft.com/office/powerpoint/2010/main" val="17535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4"/>
          <p:cNvSpPr>
            <a:spLocks noChangeArrowheads="1"/>
          </p:cNvSpPr>
          <p:nvPr/>
        </p:nvSpPr>
        <p:spPr bwMode="auto">
          <a:xfrm>
            <a:off x="457200" y="228600"/>
            <a:ext cx="8001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400">
                <a:solidFill>
                  <a:schemeClr val="tx2"/>
                </a:solidFill>
              </a:rPr>
              <a:t>The Gender &amp; ICT ‘Problem’</a:t>
            </a:r>
            <a:r>
              <a:rPr lang="en-US" altLang="en-US" sz="3200" b="1"/>
              <a:t> </a:t>
            </a:r>
            <a:endParaRPr lang="en-US" altLang="en-US" sz="4000">
              <a:solidFill>
                <a:schemeClr val="tx2"/>
              </a:solidFill>
              <a:latin typeface="Comic Sans MS" panose="030F0702030302020204" pitchFamily="66" charset="0"/>
            </a:endParaRPr>
          </a:p>
        </p:txBody>
      </p:sp>
      <p:sp>
        <p:nvSpPr>
          <p:cNvPr id="18438" name="Rectangle 5"/>
          <p:cNvSpPr>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buFontTx/>
              <a:buNone/>
            </a:pPr>
            <a:r>
              <a:rPr lang="en-US" altLang="en-US" u="sng"/>
              <a:t>The Problem for Application</a:t>
            </a:r>
          </a:p>
          <a:p>
            <a:pPr eaLnBrk="1" hangingPunct="1">
              <a:lnSpc>
                <a:spcPct val="80000"/>
              </a:lnSpc>
            </a:pPr>
            <a:r>
              <a:rPr lang="en-US" altLang="en-US"/>
              <a:t>Women are under represented with respect to information &amp;  communications technology (ICT) design, development &amp; application </a:t>
            </a:r>
          </a:p>
          <a:p>
            <a:pPr eaLnBrk="1" hangingPunct="1">
              <a:lnSpc>
                <a:spcPct val="80000"/>
              </a:lnSpc>
            </a:pPr>
            <a:endParaRPr lang="en-US" altLang="en-US"/>
          </a:p>
          <a:p>
            <a:pPr eaLnBrk="1" hangingPunct="1">
              <a:lnSpc>
                <a:spcPct val="80000"/>
              </a:lnSpc>
            </a:pPr>
            <a:r>
              <a:rPr lang="en-US" altLang="en-US"/>
              <a:t>Are women under served with respect to ICT use?</a:t>
            </a:r>
          </a:p>
          <a:p>
            <a:pPr eaLnBrk="1" hangingPunct="1">
              <a:lnSpc>
                <a:spcPct val="80000"/>
              </a:lnSpc>
            </a:pPr>
            <a:endParaRPr lang="en-US" altLang="en-US"/>
          </a:p>
        </p:txBody>
      </p:sp>
      <p:sp>
        <p:nvSpPr>
          <p:cNvPr id="18439" name="Text Box 6"/>
          <p:cNvSpPr txBox="1">
            <a:spLocks noChangeArrowheads="1"/>
          </p:cNvSpPr>
          <p:nvPr/>
        </p:nvSpPr>
        <p:spPr bwMode="auto">
          <a:xfrm>
            <a:off x="8366125" y="1127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 name="Slide Number Placeholder 2"/>
          <p:cNvSpPr>
            <a:spLocks noGrp="1"/>
          </p:cNvSpPr>
          <p:nvPr>
            <p:ph type="sldNum" sz="quarter" idx="12"/>
          </p:nvPr>
        </p:nvSpPr>
        <p:spPr/>
        <p:txBody>
          <a:bodyPr/>
          <a:lstStyle/>
          <a:p>
            <a:fld id="{B04A54E1-4528-4AC5-AEFE-E36DB426D9CF}" type="slidenum">
              <a:rPr lang="en-US" smtClean="0"/>
              <a:t>12</a:t>
            </a:fld>
            <a:endParaRPr lang="en-US"/>
          </a:p>
        </p:txBody>
      </p:sp>
    </p:spTree>
    <p:extLst>
      <p:ext uri="{BB962C8B-B14F-4D97-AF65-F5344CB8AC3E}">
        <p14:creationId xmlns:p14="http://schemas.microsoft.com/office/powerpoint/2010/main" val="1709754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4"/>
          <p:cNvSpPr>
            <a:spLocks noGrp="1" noChangeArrowheads="1"/>
          </p:cNvSpPr>
          <p:nvPr>
            <p:ph type="title"/>
          </p:nvPr>
        </p:nvSpPr>
        <p:spPr/>
        <p:txBody>
          <a:bodyPr/>
          <a:lstStyle/>
          <a:p>
            <a:pPr eaLnBrk="1" hangingPunct="1"/>
            <a:r>
              <a:rPr lang="en-US" altLang="en-US"/>
              <a:t>The Gender &amp; ICT ‘Problem’</a:t>
            </a:r>
          </a:p>
        </p:txBody>
      </p:sp>
      <p:sp>
        <p:nvSpPr>
          <p:cNvPr id="19462" name="Rectangle 5"/>
          <p:cNvSpPr>
            <a:spLocks noGrp="1" noChangeArrowheads="1"/>
          </p:cNvSpPr>
          <p:nvPr>
            <p:ph type="body" idx="1"/>
          </p:nvPr>
        </p:nvSpPr>
        <p:spPr/>
        <p:txBody>
          <a:bodyPr/>
          <a:lstStyle/>
          <a:p>
            <a:pPr eaLnBrk="1" hangingPunct="1">
              <a:buFontTx/>
              <a:buNone/>
            </a:pPr>
            <a:r>
              <a:rPr lang="en-US" altLang="en-US" u="sng" dirty="0"/>
              <a:t>Why should we care?</a:t>
            </a:r>
          </a:p>
          <a:p>
            <a:pPr eaLnBrk="1" hangingPunct="1"/>
            <a:r>
              <a:rPr lang="en-US" altLang="en-US" dirty="0"/>
              <a:t>Addressing ICT labor shortages</a:t>
            </a:r>
          </a:p>
          <a:p>
            <a:pPr eaLnBrk="1" hangingPunct="1"/>
            <a:r>
              <a:rPr lang="en-US" altLang="en-US" dirty="0"/>
              <a:t>(Gender) diversity &amp; innovation</a:t>
            </a:r>
          </a:p>
          <a:p>
            <a:pPr eaLnBrk="1" hangingPunct="1"/>
            <a:r>
              <a:rPr lang="en-US" altLang="en-US" dirty="0"/>
              <a:t>(Gender) diversity &amp; economic development</a:t>
            </a:r>
          </a:p>
          <a:p>
            <a:pPr eaLnBrk="1" hangingPunct="1"/>
            <a:r>
              <a:rPr lang="en-US" altLang="en-US" dirty="0"/>
              <a:t>Diversity of products &amp; services</a:t>
            </a:r>
          </a:p>
          <a:p>
            <a:pPr eaLnBrk="1" hangingPunct="1"/>
            <a:r>
              <a:rPr lang="en-US" altLang="en-US" dirty="0"/>
              <a:t>Increasing social inclusion &amp; social access, and decreasing digital gap</a:t>
            </a:r>
          </a:p>
        </p:txBody>
      </p:sp>
      <p:sp>
        <p:nvSpPr>
          <p:cNvPr id="3" name="Slide Number Placeholder 2"/>
          <p:cNvSpPr>
            <a:spLocks noGrp="1"/>
          </p:cNvSpPr>
          <p:nvPr>
            <p:ph type="sldNum" sz="quarter" idx="12"/>
          </p:nvPr>
        </p:nvSpPr>
        <p:spPr/>
        <p:txBody>
          <a:bodyPr/>
          <a:lstStyle/>
          <a:p>
            <a:fld id="{B04A54E1-4528-4AC5-AEFE-E36DB426D9CF}" type="slidenum">
              <a:rPr lang="en-US" smtClean="0"/>
              <a:t>13</a:t>
            </a:fld>
            <a:endParaRPr lang="en-US"/>
          </a:p>
        </p:txBody>
      </p:sp>
    </p:spTree>
    <p:extLst>
      <p:ext uri="{BB962C8B-B14F-4D97-AF65-F5344CB8AC3E}">
        <p14:creationId xmlns:p14="http://schemas.microsoft.com/office/powerpoint/2010/main" val="4012758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07878750"/>
              </p:ext>
            </p:extLst>
          </p:nvPr>
        </p:nvGraphicFramePr>
        <p:xfrm>
          <a:off x="2438400" y="-2"/>
          <a:ext cx="6705600" cy="6958199"/>
        </p:xfrm>
        <a:graphic>
          <a:graphicData uri="http://schemas.openxmlformats.org/drawingml/2006/table">
            <a:tbl>
              <a:tblPr firstRow="1" firstCol="1" bandRow="1">
                <a:tableStyleId>{5C22544A-7EE6-4342-B048-85BDC9FD1C3A}</a:tableStyleId>
              </a:tblPr>
              <a:tblGrid>
                <a:gridCol w="6119017">
                  <a:extLst>
                    <a:ext uri="{9D8B030D-6E8A-4147-A177-3AD203B41FA5}">
                      <a16:colId xmlns:a16="http://schemas.microsoft.com/office/drawing/2014/main" val="1413712757"/>
                    </a:ext>
                  </a:extLst>
                </a:gridCol>
                <a:gridCol w="586583">
                  <a:extLst>
                    <a:ext uri="{9D8B030D-6E8A-4147-A177-3AD203B41FA5}">
                      <a16:colId xmlns:a16="http://schemas.microsoft.com/office/drawing/2014/main" val="624377708"/>
                    </a:ext>
                  </a:extLst>
                </a:gridCol>
              </a:tblGrid>
              <a:tr h="415096">
                <a:tc>
                  <a:txBody>
                    <a:bodyPr/>
                    <a:lstStyle/>
                    <a:p>
                      <a:pPr>
                        <a:lnSpc>
                          <a:spcPct val="107000"/>
                        </a:lnSpc>
                        <a:spcAft>
                          <a:spcPts val="0"/>
                        </a:spcAft>
                      </a:pPr>
                      <a:r>
                        <a:rPr lang="en-AU" sz="1800">
                          <a:effectLst/>
                        </a:rPr>
                        <a:t>Computer and mathematical occupations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15444" marR="15444" marT="7722" marB="15444" anchor="ctr"/>
                </a:tc>
                <a:tc>
                  <a:txBody>
                    <a:bodyPr/>
                    <a:lstStyle/>
                    <a:p>
                      <a:pPr algn="r">
                        <a:lnSpc>
                          <a:spcPts val="1465"/>
                        </a:lnSpc>
                        <a:spcAft>
                          <a:spcPts val="0"/>
                        </a:spcAft>
                      </a:pPr>
                      <a:r>
                        <a:rPr lang="en-AU" sz="1800">
                          <a:effectLst/>
                        </a:rPr>
                        <a:t>24.7</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7722" marR="7722" marT="0" marB="7722" anchor="ctr"/>
                </a:tc>
                <a:extLst>
                  <a:ext uri="{0D108BD9-81ED-4DB2-BD59-A6C34878D82A}">
                    <a16:rowId xmlns:a16="http://schemas.microsoft.com/office/drawing/2014/main" val="3767744942"/>
                  </a:ext>
                </a:extLst>
              </a:tr>
              <a:tr h="415096">
                <a:tc>
                  <a:txBody>
                    <a:bodyPr/>
                    <a:lstStyle/>
                    <a:p>
                      <a:pPr>
                        <a:lnSpc>
                          <a:spcPct val="107000"/>
                        </a:lnSpc>
                        <a:spcAft>
                          <a:spcPts val="0"/>
                        </a:spcAft>
                      </a:pPr>
                      <a:r>
                        <a:rPr lang="en-AU" sz="1800">
                          <a:effectLst/>
                        </a:rPr>
                        <a:t>      Computer and information research scientists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15444" marR="15444" marT="7722" marB="15444" anchor="ctr"/>
                </a:tc>
                <a:tc>
                  <a:txBody>
                    <a:bodyPr/>
                    <a:lstStyle/>
                    <a:p>
                      <a:pPr algn="r">
                        <a:lnSpc>
                          <a:spcPts val="1465"/>
                        </a:lnSpc>
                        <a:spcAft>
                          <a:spcPts val="0"/>
                        </a:spcAft>
                      </a:pPr>
                      <a:r>
                        <a:rPr lang="en-AU" sz="1800">
                          <a:effectLst/>
                        </a:rPr>
                        <a:t>-</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7722" marR="7722" marT="0" marB="7722" anchor="ctr"/>
                </a:tc>
                <a:extLst>
                  <a:ext uri="{0D108BD9-81ED-4DB2-BD59-A6C34878D82A}">
                    <a16:rowId xmlns:a16="http://schemas.microsoft.com/office/drawing/2014/main" val="3659862793"/>
                  </a:ext>
                </a:extLst>
              </a:tr>
              <a:tr h="415096">
                <a:tc>
                  <a:txBody>
                    <a:bodyPr/>
                    <a:lstStyle/>
                    <a:p>
                      <a:pPr>
                        <a:lnSpc>
                          <a:spcPct val="107000"/>
                        </a:lnSpc>
                        <a:spcAft>
                          <a:spcPts val="0"/>
                        </a:spcAft>
                      </a:pPr>
                      <a:r>
                        <a:rPr lang="en-AU" sz="1800">
                          <a:effectLst/>
                        </a:rPr>
                        <a:t>      Computer systems analysts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15444" marR="15444" marT="7722" marB="15444" anchor="ctr"/>
                </a:tc>
                <a:tc>
                  <a:txBody>
                    <a:bodyPr/>
                    <a:lstStyle/>
                    <a:p>
                      <a:pPr algn="r">
                        <a:lnSpc>
                          <a:spcPts val="1465"/>
                        </a:lnSpc>
                        <a:spcAft>
                          <a:spcPts val="0"/>
                        </a:spcAft>
                      </a:pPr>
                      <a:r>
                        <a:rPr lang="en-AU" sz="1800">
                          <a:effectLst/>
                        </a:rPr>
                        <a:t>34.2</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7722" marR="7722" marT="0" marB="7722" anchor="ctr"/>
                </a:tc>
                <a:extLst>
                  <a:ext uri="{0D108BD9-81ED-4DB2-BD59-A6C34878D82A}">
                    <a16:rowId xmlns:a16="http://schemas.microsoft.com/office/drawing/2014/main" val="3890821730"/>
                  </a:ext>
                </a:extLst>
              </a:tr>
              <a:tr h="415096">
                <a:tc>
                  <a:txBody>
                    <a:bodyPr/>
                    <a:lstStyle/>
                    <a:p>
                      <a:pPr>
                        <a:lnSpc>
                          <a:spcPct val="107000"/>
                        </a:lnSpc>
                        <a:spcAft>
                          <a:spcPts val="0"/>
                        </a:spcAft>
                      </a:pPr>
                      <a:r>
                        <a:rPr lang="en-AU" sz="1800">
                          <a:effectLst/>
                        </a:rPr>
                        <a:t>      Information security analysts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15444" marR="15444" marT="7722" marB="15444" anchor="ctr"/>
                </a:tc>
                <a:tc>
                  <a:txBody>
                    <a:bodyPr/>
                    <a:lstStyle/>
                    <a:p>
                      <a:pPr algn="r">
                        <a:lnSpc>
                          <a:spcPts val="1465"/>
                        </a:lnSpc>
                        <a:spcAft>
                          <a:spcPts val="0"/>
                        </a:spcAft>
                      </a:pPr>
                      <a:r>
                        <a:rPr lang="en-AU" sz="1800">
                          <a:effectLst/>
                        </a:rPr>
                        <a:t>19.7</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7722" marR="7722" marT="0" marB="7722" anchor="ctr"/>
                </a:tc>
                <a:extLst>
                  <a:ext uri="{0D108BD9-81ED-4DB2-BD59-A6C34878D82A}">
                    <a16:rowId xmlns:a16="http://schemas.microsoft.com/office/drawing/2014/main" val="2264305123"/>
                  </a:ext>
                </a:extLst>
              </a:tr>
              <a:tr h="415096">
                <a:tc>
                  <a:txBody>
                    <a:bodyPr/>
                    <a:lstStyle/>
                    <a:p>
                      <a:pPr>
                        <a:lnSpc>
                          <a:spcPct val="107000"/>
                        </a:lnSpc>
                        <a:spcAft>
                          <a:spcPts val="0"/>
                        </a:spcAft>
                      </a:pPr>
                      <a:r>
                        <a:rPr lang="en-AU" sz="1800">
                          <a:effectLst/>
                        </a:rPr>
                        <a:t>      Computer programmers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15444" marR="15444" marT="7722" marB="15444" anchor="ctr"/>
                </a:tc>
                <a:tc>
                  <a:txBody>
                    <a:bodyPr/>
                    <a:lstStyle/>
                    <a:p>
                      <a:pPr algn="r">
                        <a:lnSpc>
                          <a:spcPts val="1465"/>
                        </a:lnSpc>
                        <a:spcAft>
                          <a:spcPts val="0"/>
                        </a:spcAft>
                      </a:pPr>
                      <a:r>
                        <a:rPr lang="en-AU" sz="1800">
                          <a:effectLst/>
                        </a:rPr>
                        <a:t>21.0</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7722" marR="7722" marT="0" marB="7722" anchor="ctr"/>
                </a:tc>
                <a:extLst>
                  <a:ext uri="{0D108BD9-81ED-4DB2-BD59-A6C34878D82A}">
                    <a16:rowId xmlns:a16="http://schemas.microsoft.com/office/drawing/2014/main" val="2064632789"/>
                  </a:ext>
                </a:extLst>
              </a:tr>
              <a:tr h="415096">
                <a:tc>
                  <a:txBody>
                    <a:bodyPr/>
                    <a:lstStyle/>
                    <a:p>
                      <a:pPr>
                        <a:lnSpc>
                          <a:spcPct val="107000"/>
                        </a:lnSpc>
                        <a:spcAft>
                          <a:spcPts val="0"/>
                        </a:spcAft>
                      </a:pPr>
                      <a:r>
                        <a:rPr lang="en-AU" sz="1800">
                          <a:effectLst/>
                        </a:rPr>
                        <a:t>      Software developers, applications and systems software</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15444" marR="15444" marT="7722" marB="15444" anchor="ctr"/>
                </a:tc>
                <a:tc>
                  <a:txBody>
                    <a:bodyPr/>
                    <a:lstStyle/>
                    <a:p>
                      <a:pPr algn="r">
                        <a:lnSpc>
                          <a:spcPts val="1465"/>
                        </a:lnSpc>
                        <a:spcAft>
                          <a:spcPts val="0"/>
                        </a:spcAft>
                      </a:pPr>
                      <a:r>
                        <a:rPr lang="en-AU" sz="1800">
                          <a:effectLst/>
                        </a:rPr>
                        <a:t>17.9</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7722" marR="7722" marT="0" marB="7722" anchor="ctr"/>
                </a:tc>
                <a:extLst>
                  <a:ext uri="{0D108BD9-81ED-4DB2-BD59-A6C34878D82A}">
                    <a16:rowId xmlns:a16="http://schemas.microsoft.com/office/drawing/2014/main" val="3783001760"/>
                  </a:ext>
                </a:extLst>
              </a:tr>
              <a:tr h="415096">
                <a:tc>
                  <a:txBody>
                    <a:bodyPr/>
                    <a:lstStyle/>
                    <a:p>
                      <a:pPr>
                        <a:lnSpc>
                          <a:spcPct val="107000"/>
                        </a:lnSpc>
                        <a:spcAft>
                          <a:spcPts val="0"/>
                        </a:spcAft>
                      </a:pPr>
                      <a:r>
                        <a:rPr lang="en-AU" sz="1800">
                          <a:effectLst/>
                        </a:rPr>
                        <a:t>      Web developers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15444" marR="15444" marT="7722" marB="15444" anchor="ctr"/>
                </a:tc>
                <a:tc>
                  <a:txBody>
                    <a:bodyPr/>
                    <a:lstStyle/>
                    <a:p>
                      <a:pPr algn="r">
                        <a:lnSpc>
                          <a:spcPts val="1465"/>
                        </a:lnSpc>
                        <a:spcAft>
                          <a:spcPts val="0"/>
                        </a:spcAft>
                      </a:pPr>
                      <a:r>
                        <a:rPr lang="en-AU" sz="1800">
                          <a:effectLst/>
                        </a:rPr>
                        <a:t>34.3</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7722" marR="7722" marT="0" marB="7722" anchor="ctr"/>
                </a:tc>
                <a:extLst>
                  <a:ext uri="{0D108BD9-81ED-4DB2-BD59-A6C34878D82A}">
                    <a16:rowId xmlns:a16="http://schemas.microsoft.com/office/drawing/2014/main" val="4248852444"/>
                  </a:ext>
                </a:extLst>
              </a:tr>
              <a:tr h="415096">
                <a:tc>
                  <a:txBody>
                    <a:bodyPr/>
                    <a:lstStyle/>
                    <a:p>
                      <a:pPr>
                        <a:lnSpc>
                          <a:spcPct val="107000"/>
                        </a:lnSpc>
                        <a:spcAft>
                          <a:spcPts val="0"/>
                        </a:spcAft>
                      </a:pPr>
                      <a:r>
                        <a:rPr lang="en-AU" sz="1800">
                          <a:effectLst/>
                        </a:rPr>
                        <a:t>      Computer support specialists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15444" marR="15444" marT="7722" marB="15444" anchor="ctr"/>
                </a:tc>
                <a:tc>
                  <a:txBody>
                    <a:bodyPr/>
                    <a:lstStyle/>
                    <a:p>
                      <a:pPr algn="r">
                        <a:lnSpc>
                          <a:spcPts val="1465"/>
                        </a:lnSpc>
                        <a:spcAft>
                          <a:spcPts val="0"/>
                        </a:spcAft>
                      </a:pPr>
                      <a:r>
                        <a:rPr lang="en-AU" sz="1800">
                          <a:effectLst/>
                        </a:rPr>
                        <a:t>26.4</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7722" marR="7722" marT="0" marB="7722" anchor="ctr"/>
                </a:tc>
                <a:extLst>
                  <a:ext uri="{0D108BD9-81ED-4DB2-BD59-A6C34878D82A}">
                    <a16:rowId xmlns:a16="http://schemas.microsoft.com/office/drawing/2014/main" val="741351775"/>
                  </a:ext>
                </a:extLst>
              </a:tr>
              <a:tr h="415096">
                <a:tc>
                  <a:txBody>
                    <a:bodyPr/>
                    <a:lstStyle/>
                    <a:p>
                      <a:pPr>
                        <a:lnSpc>
                          <a:spcPct val="107000"/>
                        </a:lnSpc>
                        <a:spcAft>
                          <a:spcPts val="0"/>
                        </a:spcAft>
                      </a:pPr>
                      <a:r>
                        <a:rPr lang="en-AU" sz="1800">
                          <a:effectLst/>
                        </a:rPr>
                        <a:t>      Database administrators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15444" marR="15444" marT="7722" marB="15444" anchor="ctr"/>
                </a:tc>
                <a:tc>
                  <a:txBody>
                    <a:bodyPr/>
                    <a:lstStyle/>
                    <a:p>
                      <a:pPr algn="r">
                        <a:lnSpc>
                          <a:spcPts val="1465"/>
                        </a:lnSpc>
                        <a:spcAft>
                          <a:spcPts val="0"/>
                        </a:spcAft>
                      </a:pPr>
                      <a:r>
                        <a:rPr lang="en-AU" sz="1800">
                          <a:effectLst/>
                        </a:rPr>
                        <a:t>38.0</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7722" marR="7722" marT="0" marB="7722" anchor="ctr"/>
                </a:tc>
                <a:extLst>
                  <a:ext uri="{0D108BD9-81ED-4DB2-BD59-A6C34878D82A}">
                    <a16:rowId xmlns:a16="http://schemas.microsoft.com/office/drawing/2014/main" val="1140876038"/>
                  </a:ext>
                </a:extLst>
              </a:tr>
              <a:tr h="415096">
                <a:tc>
                  <a:txBody>
                    <a:bodyPr/>
                    <a:lstStyle/>
                    <a:p>
                      <a:pPr>
                        <a:lnSpc>
                          <a:spcPct val="107000"/>
                        </a:lnSpc>
                        <a:spcAft>
                          <a:spcPts val="0"/>
                        </a:spcAft>
                      </a:pPr>
                      <a:r>
                        <a:rPr lang="en-AU" sz="1800">
                          <a:effectLst/>
                        </a:rPr>
                        <a:t>      Network and computer systems administrators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15444" marR="15444" marT="7722" marB="15444" anchor="ctr"/>
                </a:tc>
                <a:tc>
                  <a:txBody>
                    <a:bodyPr/>
                    <a:lstStyle/>
                    <a:p>
                      <a:pPr algn="r">
                        <a:lnSpc>
                          <a:spcPts val="1465"/>
                        </a:lnSpc>
                        <a:spcAft>
                          <a:spcPts val="0"/>
                        </a:spcAft>
                      </a:pPr>
                      <a:r>
                        <a:rPr lang="en-AU" sz="1800">
                          <a:effectLst/>
                        </a:rPr>
                        <a:t>15.9</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7722" marR="7722" marT="0" marB="7722" anchor="ctr"/>
                </a:tc>
                <a:extLst>
                  <a:ext uri="{0D108BD9-81ED-4DB2-BD59-A6C34878D82A}">
                    <a16:rowId xmlns:a16="http://schemas.microsoft.com/office/drawing/2014/main" val="1193729331"/>
                  </a:ext>
                </a:extLst>
              </a:tr>
              <a:tr h="415096">
                <a:tc>
                  <a:txBody>
                    <a:bodyPr/>
                    <a:lstStyle/>
                    <a:p>
                      <a:pPr>
                        <a:lnSpc>
                          <a:spcPct val="107000"/>
                        </a:lnSpc>
                        <a:spcAft>
                          <a:spcPts val="0"/>
                        </a:spcAft>
                      </a:pPr>
                      <a:r>
                        <a:rPr lang="en-AU" sz="1800">
                          <a:effectLst/>
                        </a:rPr>
                        <a:t>      Computer network architects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15444" marR="15444" marT="7722" marB="15444" anchor="ctr"/>
                </a:tc>
                <a:tc>
                  <a:txBody>
                    <a:bodyPr/>
                    <a:lstStyle/>
                    <a:p>
                      <a:pPr algn="r">
                        <a:lnSpc>
                          <a:spcPts val="1465"/>
                        </a:lnSpc>
                        <a:spcAft>
                          <a:spcPts val="0"/>
                        </a:spcAft>
                      </a:pPr>
                      <a:r>
                        <a:rPr lang="en-AU" sz="1800">
                          <a:effectLst/>
                        </a:rPr>
                        <a:t>12.1</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7722" marR="7722" marT="0" marB="7722" anchor="ctr"/>
                </a:tc>
                <a:extLst>
                  <a:ext uri="{0D108BD9-81ED-4DB2-BD59-A6C34878D82A}">
                    <a16:rowId xmlns:a16="http://schemas.microsoft.com/office/drawing/2014/main" val="2447108205"/>
                  </a:ext>
                </a:extLst>
              </a:tr>
              <a:tr h="415096">
                <a:tc>
                  <a:txBody>
                    <a:bodyPr/>
                    <a:lstStyle/>
                    <a:p>
                      <a:pPr>
                        <a:lnSpc>
                          <a:spcPct val="107000"/>
                        </a:lnSpc>
                        <a:spcAft>
                          <a:spcPts val="0"/>
                        </a:spcAft>
                      </a:pPr>
                      <a:r>
                        <a:rPr lang="en-AU" sz="1800">
                          <a:effectLst/>
                        </a:rPr>
                        <a:t>      Computer occupations, all other</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15444" marR="15444" marT="7722" marB="15444" anchor="ctr"/>
                </a:tc>
                <a:tc>
                  <a:txBody>
                    <a:bodyPr/>
                    <a:lstStyle/>
                    <a:p>
                      <a:pPr algn="r">
                        <a:lnSpc>
                          <a:spcPts val="1465"/>
                        </a:lnSpc>
                        <a:spcAft>
                          <a:spcPts val="0"/>
                        </a:spcAft>
                      </a:pPr>
                      <a:r>
                        <a:rPr lang="en-AU" sz="1800">
                          <a:effectLst/>
                        </a:rPr>
                        <a:t>24.3</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7722" marR="7722" marT="0" marB="7722" anchor="ctr"/>
                </a:tc>
                <a:extLst>
                  <a:ext uri="{0D108BD9-81ED-4DB2-BD59-A6C34878D82A}">
                    <a16:rowId xmlns:a16="http://schemas.microsoft.com/office/drawing/2014/main" val="1179906761"/>
                  </a:ext>
                </a:extLst>
              </a:tr>
              <a:tr h="415096">
                <a:tc>
                  <a:txBody>
                    <a:bodyPr/>
                    <a:lstStyle/>
                    <a:p>
                      <a:pPr>
                        <a:lnSpc>
                          <a:spcPct val="107000"/>
                        </a:lnSpc>
                        <a:spcAft>
                          <a:spcPts val="0"/>
                        </a:spcAft>
                      </a:pPr>
                      <a:r>
                        <a:rPr lang="en-AU" sz="1800">
                          <a:effectLst/>
                        </a:rPr>
                        <a:t>      Actuaries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15444" marR="15444" marT="7722" marB="15444" anchor="ctr"/>
                </a:tc>
                <a:tc>
                  <a:txBody>
                    <a:bodyPr/>
                    <a:lstStyle/>
                    <a:p>
                      <a:pPr algn="r">
                        <a:lnSpc>
                          <a:spcPts val="1465"/>
                        </a:lnSpc>
                        <a:spcAft>
                          <a:spcPts val="0"/>
                        </a:spcAft>
                      </a:pPr>
                      <a:r>
                        <a:rPr lang="en-AU" sz="1800">
                          <a:effectLst/>
                        </a:rPr>
                        <a:t>-</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7722" marR="7722" marT="0" marB="7722" anchor="ctr"/>
                </a:tc>
                <a:extLst>
                  <a:ext uri="{0D108BD9-81ED-4DB2-BD59-A6C34878D82A}">
                    <a16:rowId xmlns:a16="http://schemas.microsoft.com/office/drawing/2014/main" val="2457982556"/>
                  </a:ext>
                </a:extLst>
              </a:tr>
              <a:tr h="415096">
                <a:tc>
                  <a:txBody>
                    <a:bodyPr/>
                    <a:lstStyle/>
                    <a:p>
                      <a:pPr>
                        <a:lnSpc>
                          <a:spcPct val="107000"/>
                        </a:lnSpc>
                        <a:spcAft>
                          <a:spcPts val="0"/>
                        </a:spcAft>
                      </a:pPr>
                      <a:r>
                        <a:rPr lang="en-AU" sz="1800">
                          <a:effectLst/>
                        </a:rPr>
                        <a:t>      Mathematicians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15444" marR="15444" marT="7722" marB="15444" anchor="ctr"/>
                </a:tc>
                <a:tc>
                  <a:txBody>
                    <a:bodyPr/>
                    <a:lstStyle/>
                    <a:p>
                      <a:pPr algn="r">
                        <a:lnSpc>
                          <a:spcPts val="1465"/>
                        </a:lnSpc>
                        <a:spcAft>
                          <a:spcPts val="0"/>
                        </a:spcAft>
                      </a:pPr>
                      <a:r>
                        <a:rPr lang="en-AU" sz="1800">
                          <a:effectLst/>
                        </a:rPr>
                        <a:t>-</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7722" marR="7722" marT="0" marB="7722" anchor="ctr"/>
                </a:tc>
                <a:extLst>
                  <a:ext uri="{0D108BD9-81ED-4DB2-BD59-A6C34878D82A}">
                    <a16:rowId xmlns:a16="http://schemas.microsoft.com/office/drawing/2014/main" val="3959298443"/>
                  </a:ext>
                </a:extLst>
              </a:tr>
              <a:tr h="415096">
                <a:tc>
                  <a:txBody>
                    <a:bodyPr/>
                    <a:lstStyle/>
                    <a:p>
                      <a:pPr>
                        <a:lnSpc>
                          <a:spcPct val="107000"/>
                        </a:lnSpc>
                        <a:spcAft>
                          <a:spcPts val="0"/>
                        </a:spcAft>
                      </a:pPr>
                      <a:r>
                        <a:rPr lang="en-AU" sz="1800">
                          <a:effectLst/>
                        </a:rPr>
                        <a:t>      Operations research analysts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15444" marR="15444" marT="7722" marB="15444" anchor="ctr"/>
                </a:tc>
                <a:tc>
                  <a:txBody>
                    <a:bodyPr/>
                    <a:lstStyle/>
                    <a:p>
                      <a:pPr algn="r">
                        <a:lnSpc>
                          <a:spcPts val="1465"/>
                        </a:lnSpc>
                        <a:spcAft>
                          <a:spcPts val="0"/>
                        </a:spcAft>
                      </a:pPr>
                      <a:r>
                        <a:rPr lang="en-AU" sz="1800">
                          <a:effectLst/>
                        </a:rPr>
                        <a:t>50.7</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7722" marR="7722" marT="0" marB="7722" anchor="ctr"/>
                </a:tc>
                <a:extLst>
                  <a:ext uri="{0D108BD9-81ED-4DB2-BD59-A6C34878D82A}">
                    <a16:rowId xmlns:a16="http://schemas.microsoft.com/office/drawing/2014/main" val="1415973182"/>
                  </a:ext>
                </a:extLst>
              </a:tr>
              <a:tr h="415096">
                <a:tc>
                  <a:txBody>
                    <a:bodyPr/>
                    <a:lstStyle/>
                    <a:p>
                      <a:pPr>
                        <a:lnSpc>
                          <a:spcPct val="107000"/>
                        </a:lnSpc>
                        <a:spcAft>
                          <a:spcPts val="0"/>
                        </a:spcAft>
                      </a:pPr>
                      <a:r>
                        <a:rPr lang="en-AU" sz="1800">
                          <a:effectLst/>
                        </a:rPr>
                        <a:t>      Statisticians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15444" marR="15444" marT="7722" marB="15444" anchor="ctr"/>
                </a:tc>
                <a:tc>
                  <a:txBody>
                    <a:bodyPr/>
                    <a:lstStyle/>
                    <a:p>
                      <a:pPr algn="r">
                        <a:lnSpc>
                          <a:spcPts val="1465"/>
                        </a:lnSpc>
                        <a:spcAft>
                          <a:spcPts val="0"/>
                        </a:spcAft>
                      </a:pPr>
                      <a:r>
                        <a:rPr lang="en-AU" sz="1800">
                          <a:effectLst/>
                        </a:rPr>
                        <a:t>52.9</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7722" marR="7722" marT="0" marB="7722" anchor="ctr"/>
                </a:tc>
                <a:extLst>
                  <a:ext uri="{0D108BD9-81ED-4DB2-BD59-A6C34878D82A}">
                    <a16:rowId xmlns:a16="http://schemas.microsoft.com/office/drawing/2014/main" val="153123558"/>
                  </a:ext>
                </a:extLst>
              </a:tr>
              <a:tr h="216470">
                <a:tc>
                  <a:txBody>
                    <a:bodyPr/>
                    <a:lstStyle/>
                    <a:p>
                      <a:pPr>
                        <a:lnSpc>
                          <a:spcPct val="107000"/>
                        </a:lnSpc>
                        <a:spcAft>
                          <a:spcPts val="0"/>
                        </a:spcAft>
                      </a:pPr>
                      <a:r>
                        <a:rPr lang="en-AU" sz="1800">
                          <a:effectLst/>
                        </a:rPr>
                        <a:t>Miscellaneous mathematical science occupations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15444" marR="15444" marT="7722" marB="15444" anchor="ctr"/>
                </a:tc>
                <a:tc>
                  <a:txBody>
                    <a:bodyPr/>
                    <a:lstStyle/>
                    <a:p>
                      <a:pPr>
                        <a:lnSpc>
                          <a:spcPct val="107000"/>
                        </a:lnSpc>
                      </a:pPr>
                      <a:endParaRPr lang="en-AU" sz="1800" dirty="0">
                        <a:effectLst/>
                        <a:latin typeface="Calibri" panose="020F0502020204030204" pitchFamily="34" charset="0"/>
                      </a:endParaRPr>
                    </a:p>
                  </a:txBody>
                  <a:tcPr marL="0" marR="0" marT="0" marB="0" anchor="ctr"/>
                </a:tc>
                <a:extLst>
                  <a:ext uri="{0D108BD9-81ED-4DB2-BD59-A6C34878D82A}">
                    <a16:rowId xmlns:a16="http://schemas.microsoft.com/office/drawing/2014/main" val="1441155723"/>
                  </a:ext>
                </a:extLst>
              </a:tr>
            </a:tbl>
          </a:graphicData>
        </a:graphic>
      </p:graphicFrame>
      <p:sp>
        <p:nvSpPr>
          <p:cNvPr id="2" name="TextBox 1"/>
          <p:cNvSpPr txBox="1"/>
          <p:nvPr/>
        </p:nvSpPr>
        <p:spPr>
          <a:xfrm>
            <a:off x="609600" y="381000"/>
            <a:ext cx="1015663" cy="5715000"/>
          </a:xfrm>
          <a:prstGeom prst="rect">
            <a:avLst/>
          </a:prstGeom>
          <a:noFill/>
        </p:spPr>
        <p:txBody>
          <a:bodyPr vert="vert270" wrap="square" rtlCol="0">
            <a:spAutoFit/>
          </a:bodyPr>
          <a:lstStyle/>
          <a:p>
            <a:r>
              <a:rPr lang="en-AU" dirty="0">
                <a:hlinkClick r:id="rId2"/>
              </a:rPr>
              <a:t>http://www.bls.gov/cps/cpsaat11.htm</a:t>
            </a:r>
            <a:endParaRPr lang="en-AU" dirty="0"/>
          </a:p>
          <a:p>
            <a:r>
              <a:rPr lang="en-AU" dirty="0"/>
              <a:t>United States Department of </a:t>
            </a:r>
            <a:r>
              <a:rPr lang="en-AU" dirty="0" err="1"/>
              <a:t>Labor</a:t>
            </a:r>
            <a:r>
              <a:rPr lang="en-AU" dirty="0"/>
              <a:t> – Bureau of </a:t>
            </a:r>
            <a:r>
              <a:rPr lang="en-AU" dirty="0" err="1"/>
              <a:t>Labor</a:t>
            </a:r>
            <a:r>
              <a:rPr lang="en-AU" dirty="0"/>
              <a:t> Statistics 		Feb 2016</a:t>
            </a:r>
          </a:p>
        </p:txBody>
      </p:sp>
      <p:sp>
        <p:nvSpPr>
          <p:cNvPr id="5" name="Slide Number Placeholder 4"/>
          <p:cNvSpPr>
            <a:spLocks noGrp="1"/>
          </p:cNvSpPr>
          <p:nvPr>
            <p:ph type="sldNum" sz="quarter" idx="12"/>
          </p:nvPr>
        </p:nvSpPr>
        <p:spPr/>
        <p:txBody>
          <a:bodyPr/>
          <a:lstStyle/>
          <a:p>
            <a:fld id="{B04A54E1-4528-4AC5-AEFE-E36DB426D9CF}" type="slidenum">
              <a:rPr lang="en-US" smtClean="0"/>
              <a:t>14</a:t>
            </a:fld>
            <a:endParaRPr lang="en-US"/>
          </a:p>
        </p:txBody>
      </p:sp>
    </p:spTree>
    <p:extLst>
      <p:ext uri="{BB962C8B-B14F-4D97-AF65-F5344CB8AC3E}">
        <p14:creationId xmlns:p14="http://schemas.microsoft.com/office/powerpoint/2010/main" val="1568917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p:txBody>
          <a:bodyPr/>
          <a:lstStyle/>
          <a:p>
            <a:pPr eaLnBrk="1" hangingPunct="1"/>
            <a:r>
              <a:rPr lang="en-US" altLang="en-US"/>
              <a:t>The Gender &amp; ICT ‘Problem’</a:t>
            </a:r>
          </a:p>
        </p:txBody>
      </p:sp>
      <p:sp>
        <p:nvSpPr>
          <p:cNvPr id="20486" name="Rectangle 3"/>
          <p:cNvSpPr>
            <a:spLocks noGrp="1" noChangeArrowheads="1"/>
          </p:cNvSpPr>
          <p:nvPr>
            <p:ph type="body" idx="1"/>
          </p:nvPr>
        </p:nvSpPr>
        <p:spPr/>
        <p:txBody>
          <a:bodyPr/>
          <a:lstStyle/>
          <a:p>
            <a:pPr eaLnBrk="1" hangingPunct="1">
              <a:lnSpc>
                <a:spcPct val="80000"/>
              </a:lnSpc>
              <a:buFontTx/>
              <a:buNone/>
            </a:pPr>
            <a:r>
              <a:rPr lang="en-US" altLang="en-US" u="sng"/>
              <a:t>The Problem for Research</a:t>
            </a:r>
          </a:p>
          <a:p>
            <a:pPr eaLnBrk="1" hangingPunct="1">
              <a:lnSpc>
                <a:spcPct val="80000"/>
              </a:lnSpc>
            </a:pPr>
            <a:r>
              <a:rPr lang="en-US" altLang="en-US"/>
              <a:t>Providing the quantitative &amp; qualitative data to support the gender inequality claims</a:t>
            </a:r>
          </a:p>
          <a:p>
            <a:pPr eaLnBrk="1" hangingPunct="1">
              <a:lnSpc>
                <a:spcPct val="80000"/>
              </a:lnSpc>
            </a:pPr>
            <a:endParaRPr lang="en-US" altLang="en-US"/>
          </a:p>
          <a:p>
            <a:pPr eaLnBrk="1" hangingPunct="1">
              <a:lnSpc>
                <a:spcPct val="80000"/>
              </a:lnSpc>
            </a:pPr>
            <a:r>
              <a:rPr lang="en-US" altLang="en-US"/>
              <a:t>Developing &amp; testing theoretically-informed, empirically-grounded interventions to equalize gender representation in production and consumption of ICT</a:t>
            </a:r>
          </a:p>
          <a:p>
            <a:pPr eaLnBrk="1" hangingPunct="1">
              <a:buFontTx/>
              <a:buNone/>
            </a:pPr>
            <a:endParaRPr lang="en-US" altLang="en-US"/>
          </a:p>
        </p:txBody>
      </p:sp>
      <p:sp>
        <p:nvSpPr>
          <p:cNvPr id="3" name="Slide Number Placeholder 2"/>
          <p:cNvSpPr>
            <a:spLocks noGrp="1"/>
          </p:cNvSpPr>
          <p:nvPr>
            <p:ph type="sldNum" sz="quarter" idx="12"/>
          </p:nvPr>
        </p:nvSpPr>
        <p:spPr/>
        <p:txBody>
          <a:bodyPr/>
          <a:lstStyle/>
          <a:p>
            <a:fld id="{B04A54E1-4528-4AC5-AEFE-E36DB426D9CF}" type="slidenum">
              <a:rPr lang="en-US" smtClean="0"/>
              <a:t>15</a:t>
            </a:fld>
            <a:endParaRPr lang="en-US"/>
          </a:p>
        </p:txBody>
      </p:sp>
    </p:spTree>
    <p:extLst>
      <p:ext uri="{BB962C8B-B14F-4D97-AF65-F5344CB8AC3E}">
        <p14:creationId xmlns:p14="http://schemas.microsoft.com/office/powerpoint/2010/main" val="498789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pPr eaLnBrk="1" hangingPunct="1"/>
            <a:r>
              <a:rPr lang="en-US" altLang="en-US"/>
              <a:t>The Gender &amp; ICT ‘Problem’</a:t>
            </a:r>
          </a:p>
        </p:txBody>
      </p:sp>
      <p:sp>
        <p:nvSpPr>
          <p:cNvPr id="21510" name="Rectangle 3"/>
          <p:cNvSpPr>
            <a:spLocks noGrp="1" noChangeArrowheads="1"/>
          </p:cNvSpPr>
          <p:nvPr>
            <p:ph type="body" idx="1"/>
          </p:nvPr>
        </p:nvSpPr>
        <p:spPr/>
        <p:txBody>
          <a:bodyPr/>
          <a:lstStyle/>
          <a:p>
            <a:pPr eaLnBrk="1" hangingPunct="1">
              <a:lnSpc>
                <a:spcPct val="80000"/>
              </a:lnSpc>
            </a:pPr>
            <a:r>
              <a:rPr lang="en-US" altLang="en-US" dirty="0"/>
              <a:t>Choosing an appropriate theoretical lens for critically understanding this data</a:t>
            </a:r>
          </a:p>
          <a:p>
            <a:pPr eaLnBrk="1" hangingPunct="1">
              <a:lnSpc>
                <a:spcPct val="80000"/>
              </a:lnSpc>
            </a:pPr>
            <a:endParaRPr lang="en-US" altLang="en-US" dirty="0"/>
          </a:p>
          <a:p>
            <a:pPr eaLnBrk="1" hangingPunct="1">
              <a:lnSpc>
                <a:spcPct val="80000"/>
              </a:lnSpc>
            </a:pPr>
            <a:r>
              <a:rPr lang="en-US" altLang="en-US" dirty="0"/>
              <a:t>Theory: shedding constructive light on the issue or reinforcing unproductive &amp; negative stereotypes?</a:t>
            </a:r>
          </a:p>
          <a:p>
            <a:pPr eaLnBrk="1" hangingPunct="1">
              <a:buFontTx/>
              <a:buNone/>
            </a:pPr>
            <a:endParaRPr lang="en-US" altLang="en-US" u="sng" dirty="0"/>
          </a:p>
        </p:txBody>
      </p:sp>
      <p:sp>
        <p:nvSpPr>
          <p:cNvPr id="3" name="Slide Number Placeholder 2"/>
          <p:cNvSpPr>
            <a:spLocks noGrp="1"/>
          </p:cNvSpPr>
          <p:nvPr>
            <p:ph type="sldNum" sz="quarter" idx="12"/>
          </p:nvPr>
        </p:nvSpPr>
        <p:spPr/>
        <p:txBody>
          <a:bodyPr/>
          <a:lstStyle/>
          <a:p>
            <a:fld id="{B04A54E1-4528-4AC5-AEFE-E36DB426D9CF}" type="slidenum">
              <a:rPr lang="en-US" smtClean="0"/>
              <a:t>16</a:t>
            </a:fld>
            <a:endParaRPr lang="en-US"/>
          </a:p>
        </p:txBody>
      </p:sp>
    </p:spTree>
    <p:extLst>
      <p:ext uri="{BB962C8B-B14F-4D97-AF65-F5344CB8AC3E}">
        <p14:creationId xmlns:p14="http://schemas.microsoft.com/office/powerpoint/2010/main" val="4106754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4"/>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000">
                <a:solidFill>
                  <a:schemeClr val="tx2"/>
                </a:solidFill>
              </a:rPr>
              <a:t>Gendered Technology?</a:t>
            </a:r>
          </a:p>
        </p:txBody>
      </p:sp>
      <p:sp>
        <p:nvSpPr>
          <p:cNvPr id="22534" name="Rectangle 5"/>
          <p:cNvSpPr>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altLang="en-US"/>
              <a:t>Is technology (&amp; ICT) gender neutral?</a:t>
            </a:r>
          </a:p>
          <a:p>
            <a:pPr eaLnBrk="1" hangingPunct="1"/>
            <a:r>
              <a:rPr lang="en-US" altLang="en-US"/>
              <a:t>What is needed to overcome the gender imbalance in technological areas?</a:t>
            </a:r>
          </a:p>
        </p:txBody>
      </p:sp>
      <p:sp>
        <p:nvSpPr>
          <p:cNvPr id="3" name="Slide Number Placeholder 2"/>
          <p:cNvSpPr>
            <a:spLocks noGrp="1"/>
          </p:cNvSpPr>
          <p:nvPr>
            <p:ph type="sldNum" sz="quarter" idx="12"/>
          </p:nvPr>
        </p:nvSpPr>
        <p:spPr/>
        <p:txBody>
          <a:bodyPr/>
          <a:lstStyle/>
          <a:p>
            <a:fld id="{B04A54E1-4528-4AC5-AEFE-E36DB426D9CF}" type="slidenum">
              <a:rPr lang="en-US" smtClean="0"/>
              <a:t>17</a:t>
            </a:fld>
            <a:endParaRPr lang="en-US"/>
          </a:p>
        </p:txBody>
      </p:sp>
    </p:spTree>
    <p:extLst>
      <p:ext uri="{BB962C8B-B14F-4D97-AF65-F5344CB8AC3E}">
        <p14:creationId xmlns:p14="http://schemas.microsoft.com/office/powerpoint/2010/main" val="1895694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150" y="0"/>
            <a:ext cx="8229600" cy="1143000"/>
          </a:xfrm>
        </p:spPr>
        <p:txBody>
          <a:bodyPr/>
          <a:lstStyle/>
          <a:p>
            <a:r>
              <a:rPr lang="en-AU" dirty="0"/>
              <a:t>Social Cognitive Theory</a:t>
            </a:r>
          </a:p>
        </p:txBody>
      </p:sp>
      <p:sp>
        <p:nvSpPr>
          <p:cNvPr id="3" name="Content Placeholder 2"/>
          <p:cNvSpPr>
            <a:spLocks noGrp="1"/>
          </p:cNvSpPr>
          <p:nvPr>
            <p:ph idx="1"/>
          </p:nvPr>
        </p:nvSpPr>
        <p:spPr>
          <a:xfrm>
            <a:off x="0" y="838200"/>
            <a:ext cx="9144000" cy="6019800"/>
          </a:xfrm>
        </p:spPr>
        <p:txBody>
          <a:bodyPr>
            <a:normAutofit lnSpcReduction="10000"/>
          </a:bodyPr>
          <a:lstStyle/>
          <a:p>
            <a:r>
              <a:rPr lang="en-AU" dirty="0"/>
              <a:t>Social Cognitive Theory started as Social Learning Theory in 1960s by Albert Bandura. In 1986 it developed into the Social Cognitive Theory.</a:t>
            </a:r>
          </a:p>
          <a:p>
            <a:r>
              <a:rPr lang="en-AU" dirty="0"/>
              <a:t>The three factors </a:t>
            </a:r>
            <a:r>
              <a:rPr lang="en-AU" u="sng" dirty="0"/>
              <a:t>environment</a:t>
            </a:r>
            <a:r>
              <a:rPr lang="en-AU" dirty="0"/>
              <a:t>, </a:t>
            </a:r>
            <a:r>
              <a:rPr lang="en-AU" u="sng" dirty="0"/>
              <a:t>people</a:t>
            </a:r>
            <a:r>
              <a:rPr lang="en-AU" dirty="0"/>
              <a:t> and </a:t>
            </a:r>
            <a:r>
              <a:rPr lang="en-AU" u="sng" dirty="0"/>
              <a:t>behaviour</a:t>
            </a:r>
            <a:r>
              <a:rPr lang="en-AU" dirty="0"/>
              <a:t> are constantly influencing each other. Behaviour is not simply the result of the environment and the person, just as the environment is not simply the result of the person and behaviour (</a:t>
            </a:r>
            <a:r>
              <a:rPr lang="en-AU" dirty="0" err="1"/>
              <a:t>Glanz</a:t>
            </a:r>
            <a:r>
              <a:rPr lang="en-AU" dirty="0"/>
              <a:t> et al, 2002). The environment provides models for behaviour. </a:t>
            </a:r>
          </a:p>
          <a:p>
            <a:r>
              <a:rPr lang="en-AU" i="1" dirty="0"/>
              <a:t>Behavioural capability</a:t>
            </a:r>
            <a:r>
              <a:rPr lang="en-AU" dirty="0"/>
              <a:t> means that if a person is to perform a behaviour he must know what the behaviour is and have the skills to perform it.</a:t>
            </a:r>
          </a:p>
        </p:txBody>
      </p:sp>
      <p:sp>
        <p:nvSpPr>
          <p:cNvPr id="5" name="Slide Number Placeholder 4"/>
          <p:cNvSpPr>
            <a:spLocks noGrp="1"/>
          </p:cNvSpPr>
          <p:nvPr>
            <p:ph type="sldNum" sz="quarter" idx="12"/>
          </p:nvPr>
        </p:nvSpPr>
        <p:spPr/>
        <p:txBody>
          <a:bodyPr/>
          <a:lstStyle/>
          <a:p>
            <a:fld id="{B04A54E1-4528-4AC5-AEFE-E36DB426D9CF}" type="slidenum">
              <a:rPr lang="en-US" smtClean="0"/>
              <a:t>18</a:t>
            </a:fld>
            <a:endParaRPr lang="en-US"/>
          </a:p>
        </p:txBody>
      </p:sp>
    </p:spTree>
    <p:extLst>
      <p:ext uri="{BB962C8B-B14F-4D97-AF65-F5344CB8AC3E}">
        <p14:creationId xmlns:p14="http://schemas.microsoft.com/office/powerpoint/2010/main" val="3416300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150" y="0"/>
            <a:ext cx="8229600" cy="1143000"/>
          </a:xfrm>
        </p:spPr>
        <p:txBody>
          <a:bodyPr/>
          <a:lstStyle/>
          <a:p>
            <a:r>
              <a:rPr lang="en-AU" dirty="0"/>
              <a:t>Social Cognitive Theory</a:t>
            </a:r>
          </a:p>
        </p:txBody>
      </p:sp>
      <p:sp>
        <p:nvSpPr>
          <p:cNvPr id="3" name="Content Placeholder 2"/>
          <p:cNvSpPr>
            <a:spLocks noGrp="1"/>
          </p:cNvSpPr>
          <p:nvPr>
            <p:ph idx="1"/>
          </p:nvPr>
        </p:nvSpPr>
        <p:spPr>
          <a:xfrm>
            <a:off x="457200" y="838201"/>
            <a:ext cx="8229600" cy="3657600"/>
          </a:xfrm>
        </p:spPr>
        <p:txBody>
          <a:bodyPr>
            <a:normAutofit/>
          </a:bodyPr>
          <a:lstStyle/>
          <a:p>
            <a:pPr marL="0" indent="0">
              <a:buNone/>
            </a:pPr>
            <a:r>
              <a:rPr lang="en-AU" b="1" dirty="0"/>
              <a:t>Scope and Application</a:t>
            </a:r>
            <a:endParaRPr lang="en-AU" dirty="0"/>
          </a:p>
          <a:p>
            <a:r>
              <a:rPr lang="en-AU" sz="2400" dirty="0"/>
              <a:t>The Social Cognitive explains how people acquire and maintain certain behavioural patterns. The theory can also be used for providing the basis for intervention strategies</a:t>
            </a:r>
          </a:p>
          <a:p>
            <a:pPr marL="0" indent="0">
              <a:buNone/>
            </a:pPr>
            <a:r>
              <a:rPr lang="en-AU" b="1" dirty="0" err="1"/>
              <a:t>Favorite</a:t>
            </a:r>
            <a:r>
              <a:rPr lang="en-AU" b="1" dirty="0"/>
              <a:t> Methods</a:t>
            </a:r>
            <a:endParaRPr lang="en-AU" dirty="0"/>
          </a:p>
          <a:p>
            <a:r>
              <a:rPr lang="en-AU" sz="2400" dirty="0"/>
              <a:t>Surveys, experiments and quasi-experiments are used. See for therapeutical techniques Bandura (1997) and </a:t>
            </a:r>
            <a:r>
              <a:rPr lang="en-AU" sz="2400" dirty="0" err="1"/>
              <a:t>Glanze</a:t>
            </a:r>
            <a:r>
              <a:rPr lang="en-AU" sz="2400" dirty="0"/>
              <a:t> et al (2002)</a:t>
            </a:r>
          </a:p>
        </p:txBody>
      </p:sp>
      <p:pic>
        <p:nvPicPr>
          <p:cNvPr id="4" name="Picture 3"/>
          <p:cNvPicPr>
            <a:picLocks noChangeAspect="1"/>
          </p:cNvPicPr>
          <p:nvPr/>
        </p:nvPicPr>
        <p:blipFill>
          <a:blip r:embed="rId2"/>
          <a:stretch>
            <a:fillRect/>
          </a:stretch>
        </p:blipFill>
        <p:spPr>
          <a:xfrm>
            <a:off x="3124199" y="3999856"/>
            <a:ext cx="6019801" cy="2858144"/>
          </a:xfrm>
          <a:prstGeom prst="rect">
            <a:avLst/>
          </a:prstGeom>
        </p:spPr>
      </p:pic>
      <p:sp>
        <p:nvSpPr>
          <p:cNvPr id="5" name="TextBox 4"/>
          <p:cNvSpPr txBox="1"/>
          <p:nvPr/>
        </p:nvSpPr>
        <p:spPr>
          <a:xfrm>
            <a:off x="438150" y="4263241"/>
            <a:ext cx="2381250" cy="3139321"/>
          </a:xfrm>
          <a:prstGeom prst="rect">
            <a:avLst/>
          </a:prstGeom>
          <a:noFill/>
        </p:spPr>
        <p:txBody>
          <a:bodyPr wrap="square" rtlCol="0">
            <a:spAutoFit/>
          </a:bodyPr>
          <a:lstStyle/>
          <a:p>
            <a:r>
              <a:rPr lang="en-AU" dirty="0"/>
              <a:t>Source: </a:t>
            </a:r>
            <a:r>
              <a:rPr lang="en-AU" dirty="0" err="1"/>
              <a:t>Pajares</a:t>
            </a:r>
            <a:r>
              <a:rPr lang="en-AU" dirty="0"/>
              <a:t> (2002). </a:t>
            </a:r>
            <a:r>
              <a:rPr lang="en-AU" i="1" dirty="0"/>
              <a:t>Overview of social cognitive theory and of self-efficacy</a:t>
            </a:r>
            <a:r>
              <a:rPr lang="en-AU" dirty="0"/>
              <a:t>. 12-8-04.</a:t>
            </a:r>
          </a:p>
          <a:p>
            <a:r>
              <a:rPr lang="en-AU" dirty="0"/>
              <a:t>From </a:t>
            </a:r>
            <a:r>
              <a:rPr lang="en-AU" dirty="0">
                <a:hlinkClick r:id="rId3"/>
              </a:rPr>
              <a:t>http://www.emory.edu/EDUCATION/mfp/eff.html</a:t>
            </a:r>
            <a:r>
              <a:rPr lang="en-AU" dirty="0"/>
              <a:t>.</a:t>
            </a:r>
          </a:p>
          <a:p>
            <a:endParaRPr lang="en-AU" dirty="0"/>
          </a:p>
          <a:p>
            <a:endParaRPr lang="en-AU" dirty="0"/>
          </a:p>
        </p:txBody>
      </p:sp>
      <p:sp>
        <p:nvSpPr>
          <p:cNvPr id="7" name="Slide Number Placeholder 6"/>
          <p:cNvSpPr>
            <a:spLocks noGrp="1"/>
          </p:cNvSpPr>
          <p:nvPr>
            <p:ph type="sldNum" sz="quarter" idx="12"/>
          </p:nvPr>
        </p:nvSpPr>
        <p:spPr/>
        <p:txBody>
          <a:bodyPr/>
          <a:lstStyle/>
          <a:p>
            <a:fld id="{B04A54E1-4528-4AC5-AEFE-E36DB426D9CF}" type="slidenum">
              <a:rPr lang="en-US" smtClean="0"/>
              <a:t>19</a:t>
            </a:fld>
            <a:endParaRPr lang="en-US"/>
          </a:p>
        </p:txBody>
      </p:sp>
    </p:spTree>
    <p:extLst>
      <p:ext uri="{BB962C8B-B14F-4D97-AF65-F5344CB8AC3E}">
        <p14:creationId xmlns:p14="http://schemas.microsoft.com/office/powerpoint/2010/main" val="922257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Outline</a:t>
            </a:r>
          </a:p>
        </p:txBody>
      </p:sp>
      <p:sp>
        <p:nvSpPr>
          <p:cNvPr id="3" name="Content Placeholder 2"/>
          <p:cNvSpPr>
            <a:spLocks noGrp="1"/>
          </p:cNvSpPr>
          <p:nvPr>
            <p:ph idx="1"/>
          </p:nvPr>
        </p:nvSpPr>
        <p:spPr/>
        <p:txBody>
          <a:bodyPr/>
          <a:lstStyle/>
          <a:p>
            <a:r>
              <a:rPr lang="en-AU" dirty="0"/>
              <a:t>ICT &amp; Gender</a:t>
            </a:r>
          </a:p>
          <a:p>
            <a:r>
              <a:rPr lang="en-AU" dirty="0"/>
              <a:t>Workforce Problems</a:t>
            </a:r>
          </a:p>
          <a:p>
            <a:r>
              <a:rPr lang="en-AU" dirty="0"/>
              <a:t>Theoretical Background</a:t>
            </a:r>
          </a:p>
          <a:p>
            <a:r>
              <a:rPr lang="en-AU" dirty="0"/>
              <a:t>Summary results</a:t>
            </a:r>
          </a:p>
          <a:p>
            <a:r>
              <a:rPr lang="en-AU" dirty="0"/>
              <a:t>Next Stage</a:t>
            </a:r>
          </a:p>
        </p:txBody>
      </p:sp>
      <p:sp>
        <p:nvSpPr>
          <p:cNvPr id="5" name="Slide Number Placeholder 4"/>
          <p:cNvSpPr>
            <a:spLocks noGrp="1"/>
          </p:cNvSpPr>
          <p:nvPr>
            <p:ph type="sldNum" sz="quarter" idx="12"/>
          </p:nvPr>
        </p:nvSpPr>
        <p:spPr/>
        <p:txBody>
          <a:bodyPr/>
          <a:lstStyle/>
          <a:p>
            <a:fld id="{B04A54E1-4528-4AC5-AEFE-E36DB426D9CF}" type="slidenum">
              <a:rPr lang="en-US" smtClean="0"/>
              <a:t>2</a:t>
            </a:fld>
            <a:endParaRPr lang="en-US"/>
          </a:p>
        </p:txBody>
      </p:sp>
    </p:spTree>
    <p:extLst>
      <p:ext uri="{BB962C8B-B14F-4D97-AF65-F5344CB8AC3E}">
        <p14:creationId xmlns:p14="http://schemas.microsoft.com/office/powerpoint/2010/main" val="3157727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Gender Schema Theory</a:t>
            </a:r>
          </a:p>
        </p:txBody>
      </p:sp>
      <p:sp>
        <p:nvSpPr>
          <p:cNvPr id="3" name="Content Placeholder 2"/>
          <p:cNvSpPr>
            <a:spLocks noGrp="1"/>
          </p:cNvSpPr>
          <p:nvPr>
            <p:ph idx="1"/>
          </p:nvPr>
        </p:nvSpPr>
        <p:spPr>
          <a:xfrm>
            <a:off x="457200" y="1295400"/>
            <a:ext cx="8458200" cy="5562600"/>
          </a:xfrm>
        </p:spPr>
        <p:txBody>
          <a:bodyPr>
            <a:normAutofit fontScale="85000" lnSpcReduction="20000"/>
          </a:bodyPr>
          <a:lstStyle/>
          <a:p>
            <a:r>
              <a:rPr lang="en-AU" dirty="0" err="1"/>
              <a:t>Bem</a:t>
            </a:r>
            <a:r>
              <a:rPr lang="en-AU" dirty="0"/>
              <a:t> (1981) developed the gender schema theory and proposes that sex typing is a learned phenomenon mediated by cognitive processing. Individuals learn society’s gender role standards and expectations, and they accordingly develop attitudes and conduct behaviours that society deems gender appropriate (</a:t>
            </a:r>
            <a:r>
              <a:rPr lang="en-AU" dirty="0" err="1"/>
              <a:t>Srite</a:t>
            </a:r>
            <a:r>
              <a:rPr lang="en-AU" dirty="0"/>
              <a:t> and </a:t>
            </a:r>
            <a:r>
              <a:rPr lang="en-AU" dirty="0" err="1"/>
              <a:t>Karahanna</a:t>
            </a:r>
            <a:r>
              <a:rPr lang="en-AU" dirty="0"/>
              <a:t>, 2006). Because computing has developed a masculine image similar to the traditionally masculinized subjects such as mathematics, physics and engineering (Agosto, 2004; Gilbert et al., 2003), females tend to feel less comfortable with computers than males (Beyer, 2008; Frankel, 1990; </a:t>
            </a:r>
            <a:r>
              <a:rPr lang="en-AU" dirty="0" err="1"/>
              <a:t>Karsten</a:t>
            </a:r>
            <a:r>
              <a:rPr lang="en-AU" dirty="0"/>
              <a:t> and Schmidt, 2008; Lowe and </a:t>
            </a:r>
            <a:r>
              <a:rPr lang="en-AU" dirty="0" err="1"/>
              <a:t>Krahn</a:t>
            </a:r>
            <a:r>
              <a:rPr lang="en-AU" dirty="0"/>
              <a:t>, 1989). Thus, the masculine image of computers may lead many females to, consciously or unconsciously, avoid learning and using computers.</a:t>
            </a:r>
          </a:p>
        </p:txBody>
      </p:sp>
      <p:sp>
        <p:nvSpPr>
          <p:cNvPr id="5" name="Slide Number Placeholder 4"/>
          <p:cNvSpPr>
            <a:spLocks noGrp="1"/>
          </p:cNvSpPr>
          <p:nvPr>
            <p:ph type="sldNum" sz="quarter" idx="12"/>
          </p:nvPr>
        </p:nvSpPr>
        <p:spPr/>
        <p:txBody>
          <a:bodyPr/>
          <a:lstStyle/>
          <a:p>
            <a:fld id="{B04A54E1-4528-4AC5-AEFE-E36DB426D9CF}" type="slidenum">
              <a:rPr lang="en-US" smtClean="0"/>
              <a:t>20</a:t>
            </a:fld>
            <a:endParaRPr lang="en-US"/>
          </a:p>
        </p:txBody>
      </p:sp>
    </p:spTree>
    <p:extLst>
      <p:ext uri="{BB962C8B-B14F-4D97-AF65-F5344CB8AC3E}">
        <p14:creationId xmlns:p14="http://schemas.microsoft.com/office/powerpoint/2010/main" val="496257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Self-Efficacy</a:t>
            </a:r>
          </a:p>
        </p:txBody>
      </p:sp>
      <p:sp>
        <p:nvSpPr>
          <p:cNvPr id="3" name="Content Placeholder 2"/>
          <p:cNvSpPr>
            <a:spLocks noGrp="1"/>
          </p:cNvSpPr>
          <p:nvPr>
            <p:ph idx="1"/>
          </p:nvPr>
        </p:nvSpPr>
        <p:spPr>
          <a:xfrm>
            <a:off x="457200" y="1600200"/>
            <a:ext cx="8686800" cy="4525963"/>
          </a:xfrm>
        </p:spPr>
        <p:txBody>
          <a:bodyPr/>
          <a:lstStyle/>
          <a:p>
            <a:pPr marL="0" indent="0">
              <a:buNone/>
            </a:pPr>
            <a:r>
              <a:rPr lang="en-AU" dirty="0"/>
              <a:t>According to </a:t>
            </a:r>
            <a:r>
              <a:rPr lang="en-AU" u="sng" dirty="0">
                <a:solidFill>
                  <a:schemeClr val="tx1">
                    <a:lumMod val="95000"/>
                    <a:lumOff val="5000"/>
                  </a:schemeClr>
                </a:solidFill>
              </a:rPr>
              <a:t>Albert Bandura</a:t>
            </a:r>
            <a:r>
              <a:rPr lang="en-AU" dirty="0"/>
              <a:t>, self-efficacy is "the belief in one’s capabilities to organize and execute the courses of action required to manage prospective situations." In other words, self-efficacy is a person’s belief in his or her ability to succeed in a particular situation. Bandura described these beliefs as determinants of how people think, behave, and feel (1994).</a:t>
            </a:r>
          </a:p>
        </p:txBody>
      </p:sp>
      <p:sp>
        <p:nvSpPr>
          <p:cNvPr id="5" name="Slide Number Placeholder 4"/>
          <p:cNvSpPr>
            <a:spLocks noGrp="1"/>
          </p:cNvSpPr>
          <p:nvPr>
            <p:ph type="sldNum" sz="quarter" idx="12"/>
          </p:nvPr>
        </p:nvSpPr>
        <p:spPr/>
        <p:txBody>
          <a:bodyPr/>
          <a:lstStyle/>
          <a:p>
            <a:fld id="{B04A54E1-4528-4AC5-AEFE-E36DB426D9CF}" type="slidenum">
              <a:rPr lang="en-US" smtClean="0"/>
              <a:t>21</a:t>
            </a:fld>
            <a:endParaRPr lang="en-US"/>
          </a:p>
        </p:txBody>
      </p:sp>
    </p:spTree>
    <p:extLst>
      <p:ext uri="{BB962C8B-B14F-4D97-AF65-F5344CB8AC3E}">
        <p14:creationId xmlns:p14="http://schemas.microsoft.com/office/powerpoint/2010/main" val="3248472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Gender Schema and Self Efficacy</a:t>
            </a:r>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r>
              <a:rPr lang="en-AU" dirty="0"/>
              <a:t>Gender schema theory suggests that females tend to learn less and practice less if they view computers as a male domain. Uneasy feelings with computers may lead females to develop negative attitudes toward computers. </a:t>
            </a:r>
          </a:p>
          <a:p>
            <a:r>
              <a:rPr lang="en-AU" dirty="0"/>
              <a:t>Females typically display lower computer aptitude (Beyer, 2008; </a:t>
            </a:r>
            <a:r>
              <a:rPr lang="en-AU" dirty="0" err="1"/>
              <a:t>Felter</a:t>
            </a:r>
            <a:r>
              <a:rPr lang="en-AU" dirty="0"/>
              <a:t>, 1985; Franz and Robey, 1986; Young, 2000) and feel more anxious about using computers (Harrison et al., 1997; </a:t>
            </a:r>
            <a:r>
              <a:rPr lang="en-AU" dirty="0" err="1"/>
              <a:t>Igbaria</a:t>
            </a:r>
            <a:r>
              <a:rPr lang="en-AU" dirty="0"/>
              <a:t> and </a:t>
            </a:r>
            <a:r>
              <a:rPr lang="en-AU" dirty="0" err="1"/>
              <a:t>Chakrabarti</a:t>
            </a:r>
            <a:r>
              <a:rPr lang="en-AU" dirty="0"/>
              <a:t>, 1990; Morrow et al.,1986) when compared with male counterparts.</a:t>
            </a:r>
          </a:p>
        </p:txBody>
      </p:sp>
      <p:sp>
        <p:nvSpPr>
          <p:cNvPr id="5" name="Slide Number Placeholder 4"/>
          <p:cNvSpPr>
            <a:spLocks noGrp="1"/>
          </p:cNvSpPr>
          <p:nvPr>
            <p:ph type="sldNum" sz="quarter" idx="12"/>
          </p:nvPr>
        </p:nvSpPr>
        <p:spPr/>
        <p:txBody>
          <a:bodyPr/>
          <a:lstStyle/>
          <a:p>
            <a:fld id="{B04A54E1-4528-4AC5-AEFE-E36DB426D9CF}" type="slidenum">
              <a:rPr lang="en-US" smtClean="0"/>
              <a:t>22</a:t>
            </a:fld>
            <a:endParaRPr lang="en-US"/>
          </a:p>
        </p:txBody>
      </p:sp>
    </p:spTree>
    <p:extLst>
      <p:ext uri="{BB962C8B-B14F-4D97-AF65-F5344CB8AC3E}">
        <p14:creationId xmlns:p14="http://schemas.microsoft.com/office/powerpoint/2010/main" val="4285094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Computer Self-Efficacy</a:t>
            </a:r>
          </a:p>
        </p:txBody>
      </p:sp>
      <p:sp>
        <p:nvSpPr>
          <p:cNvPr id="3" name="Content Placeholder 2"/>
          <p:cNvSpPr>
            <a:spLocks noGrp="1"/>
          </p:cNvSpPr>
          <p:nvPr>
            <p:ph idx="1"/>
          </p:nvPr>
        </p:nvSpPr>
        <p:spPr>
          <a:xfrm>
            <a:off x="457200" y="1143000"/>
            <a:ext cx="8534400" cy="5715000"/>
          </a:xfrm>
        </p:spPr>
        <p:txBody>
          <a:bodyPr>
            <a:normAutofit fontScale="92500" lnSpcReduction="10000"/>
          </a:bodyPr>
          <a:lstStyle/>
          <a:p>
            <a:r>
              <a:rPr lang="en-AU" dirty="0"/>
              <a:t>Computer self-efficacy is a specific type of self-efficacy. Specific self-efficacy is defined as belief in one’s ability to ‘‘mobilize the motivation, cognitive resources, and courses of action needed to meet given situational demands’’ (Wood &amp; Bandura, 1989, p. 408). Thus, computer self-efficacy is a belief of one’s capability to use the computer (</a:t>
            </a:r>
            <a:r>
              <a:rPr lang="en-AU" dirty="0" err="1"/>
              <a:t>Compeau</a:t>
            </a:r>
            <a:r>
              <a:rPr lang="en-AU" dirty="0"/>
              <a:t> &amp; Higgins, 1995). </a:t>
            </a:r>
          </a:p>
          <a:p>
            <a:r>
              <a:rPr lang="en-AU" dirty="0"/>
              <a:t>This belief has an influence on choice of activities, degree of effort expended, and persistence of effort (Bandura, 1986). Therefore, participants with little confidence in their ability to use computers might perform more poorly on computer-based tasks.</a:t>
            </a:r>
          </a:p>
        </p:txBody>
      </p:sp>
      <p:sp>
        <p:nvSpPr>
          <p:cNvPr id="5" name="Slide Number Placeholder 4"/>
          <p:cNvSpPr>
            <a:spLocks noGrp="1"/>
          </p:cNvSpPr>
          <p:nvPr>
            <p:ph type="sldNum" sz="quarter" idx="12"/>
          </p:nvPr>
        </p:nvSpPr>
        <p:spPr/>
        <p:txBody>
          <a:bodyPr/>
          <a:lstStyle/>
          <a:p>
            <a:fld id="{B04A54E1-4528-4AC5-AEFE-E36DB426D9CF}" type="slidenum">
              <a:rPr lang="en-US" smtClean="0"/>
              <a:t>23</a:t>
            </a:fld>
            <a:endParaRPr lang="en-US"/>
          </a:p>
        </p:txBody>
      </p:sp>
    </p:spTree>
    <p:extLst>
      <p:ext uri="{BB962C8B-B14F-4D97-AF65-F5344CB8AC3E}">
        <p14:creationId xmlns:p14="http://schemas.microsoft.com/office/powerpoint/2010/main" val="3163441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Computer Self-Efficacy</a:t>
            </a:r>
          </a:p>
        </p:txBody>
      </p:sp>
      <p:sp>
        <p:nvSpPr>
          <p:cNvPr id="3" name="Content Placeholder 2"/>
          <p:cNvSpPr>
            <a:spLocks noGrp="1"/>
          </p:cNvSpPr>
          <p:nvPr>
            <p:ph idx="1"/>
          </p:nvPr>
        </p:nvSpPr>
        <p:spPr>
          <a:xfrm>
            <a:off x="457200" y="1417638"/>
            <a:ext cx="8458200" cy="5287962"/>
          </a:xfrm>
        </p:spPr>
        <p:txBody>
          <a:bodyPr>
            <a:normAutofit lnSpcReduction="10000"/>
          </a:bodyPr>
          <a:lstStyle/>
          <a:p>
            <a:pPr marL="0" indent="0">
              <a:buNone/>
            </a:pPr>
            <a:r>
              <a:rPr lang="en-AU" dirty="0"/>
              <a:t>Some studies have selected computer self-efficacy as the main dependent variable for their research on the basis of these two reasons: </a:t>
            </a:r>
          </a:p>
          <a:p>
            <a:pPr marL="514350" indent="-514350">
              <a:buAutoNum type="arabicParenBoth"/>
            </a:pPr>
            <a:r>
              <a:rPr lang="en-AU" dirty="0"/>
              <a:t>as a core construct in the social cognitive theory, self-efficacy is widely accepted as a key factor regulating one’s computer behaviours; </a:t>
            </a:r>
          </a:p>
          <a:p>
            <a:pPr marL="514350" indent="-514350">
              <a:buAutoNum type="arabicParenBoth"/>
            </a:pPr>
            <a:r>
              <a:rPr lang="en-AU" dirty="0"/>
              <a:t>as a fundamental psychological state, self-efficacy shapes one’s attitudes and decisions toward IT usage by influencing key beliefs such as perceived ease of use (Davis, 1989; </a:t>
            </a:r>
            <a:r>
              <a:rPr lang="en-AU" dirty="0" err="1"/>
              <a:t>Venkatesh</a:t>
            </a:r>
            <a:r>
              <a:rPr lang="en-AU" dirty="0"/>
              <a:t> and Davis, 1996).</a:t>
            </a:r>
          </a:p>
          <a:p>
            <a:endParaRPr lang="en-AU" dirty="0"/>
          </a:p>
        </p:txBody>
      </p:sp>
      <p:sp>
        <p:nvSpPr>
          <p:cNvPr id="5" name="Slide Number Placeholder 4"/>
          <p:cNvSpPr>
            <a:spLocks noGrp="1"/>
          </p:cNvSpPr>
          <p:nvPr>
            <p:ph type="sldNum" sz="quarter" idx="12"/>
          </p:nvPr>
        </p:nvSpPr>
        <p:spPr/>
        <p:txBody>
          <a:bodyPr/>
          <a:lstStyle/>
          <a:p>
            <a:fld id="{B04A54E1-4528-4AC5-AEFE-E36DB426D9CF}" type="slidenum">
              <a:rPr lang="en-US" smtClean="0"/>
              <a:t>24</a:t>
            </a:fld>
            <a:endParaRPr lang="en-US"/>
          </a:p>
        </p:txBody>
      </p:sp>
    </p:spTree>
    <p:extLst>
      <p:ext uri="{BB962C8B-B14F-4D97-AF65-F5344CB8AC3E}">
        <p14:creationId xmlns:p14="http://schemas.microsoft.com/office/powerpoint/2010/main" val="7781762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AU" dirty="0"/>
              <a:t>Computer Anxiety </a:t>
            </a:r>
          </a:p>
        </p:txBody>
      </p:sp>
      <p:sp>
        <p:nvSpPr>
          <p:cNvPr id="3" name="Content Placeholder 2"/>
          <p:cNvSpPr>
            <a:spLocks noGrp="1"/>
          </p:cNvSpPr>
          <p:nvPr>
            <p:ph idx="1"/>
          </p:nvPr>
        </p:nvSpPr>
        <p:spPr>
          <a:xfrm>
            <a:off x="457200" y="1066800"/>
            <a:ext cx="8229600" cy="5638800"/>
          </a:xfrm>
        </p:spPr>
        <p:txBody>
          <a:bodyPr>
            <a:normAutofit fontScale="92500" lnSpcReduction="10000"/>
          </a:bodyPr>
          <a:lstStyle/>
          <a:p>
            <a:r>
              <a:rPr lang="en-AU" dirty="0"/>
              <a:t>Computer anxiety has been defined as a fear of computers when using one, or fearing the possibility of using a computer (Chua, Chen, &amp; Wong, 1999). Computer anxiety is characterized as an affective response. That is, an emotional fear of potential negative outcomes such as damaging the equipment or looking foolish.</a:t>
            </a:r>
          </a:p>
          <a:p>
            <a:r>
              <a:rPr lang="en-AU" dirty="0"/>
              <a:t>Computer anxiety has been described as a kind of state anxiety (</a:t>
            </a:r>
            <a:r>
              <a:rPr lang="en-AU" dirty="0" err="1"/>
              <a:t>Cambre</a:t>
            </a:r>
            <a:r>
              <a:rPr lang="en-AU" dirty="0"/>
              <a:t> &amp; Cook, 1985; </a:t>
            </a:r>
            <a:r>
              <a:rPr lang="en-AU" dirty="0" err="1"/>
              <a:t>Heinssen</a:t>
            </a:r>
            <a:r>
              <a:rPr lang="en-AU" dirty="0"/>
              <a:t> et al., 1987). From an information-processing perspective, the negative feelings associated with high anxiety detract cognitive resources from task performance (</a:t>
            </a:r>
            <a:r>
              <a:rPr lang="en-AU" dirty="0" err="1"/>
              <a:t>Kanfer</a:t>
            </a:r>
            <a:r>
              <a:rPr lang="en-AU" dirty="0"/>
              <a:t> &amp; </a:t>
            </a:r>
            <a:r>
              <a:rPr lang="en-AU" dirty="0" err="1"/>
              <a:t>Heggestad</a:t>
            </a:r>
            <a:r>
              <a:rPr lang="en-AU" dirty="0"/>
              <a:t>, 1997).</a:t>
            </a:r>
          </a:p>
        </p:txBody>
      </p:sp>
      <p:sp>
        <p:nvSpPr>
          <p:cNvPr id="5" name="Slide Number Placeholder 4"/>
          <p:cNvSpPr>
            <a:spLocks noGrp="1"/>
          </p:cNvSpPr>
          <p:nvPr>
            <p:ph type="sldNum" sz="quarter" idx="12"/>
          </p:nvPr>
        </p:nvSpPr>
        <p:spPr/>
        <p:txBody>
          <a:bodyPr/>
          <a:lstStyle/>
          <a:p>
            <a:fld id="{B04A54E1-4528-4AC5-AEFE-E36DB426D9CF}" type="slidenum">
              <a:rPr lang="en-US" smtClean="0"/>
              <a:t>25</a:t>
            </a:fld>
            <a:endParaRPr lang="en-US"/>
          </a:p>
        </p:txBody>
      </p:sp>
    </p:spTree>
    <p:extLst>
      <p:ext uri="{BB962C8B-B14F-4D97-AF65-F5344CB8AC3E}">
        <p14:creationId xmlns:p14="http://schemas.microsoft.com/office/powerpoint/2010/main" val="10936285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987"/>
            <a:ext cx="9144000" cy="799475"/>
          </a:xfrm>
        </p:spPr>
        <p:txBody>
          <a:bodyPr>
            <a:normAutofit/>
          </a:bodyPr>
          <a:lstStyle/>
          <a:p>
            <a:r>
              <a:rPr lang="en-AU" sz="3600" dirty="0"/>
              <a:t>Computer Anxiety and Computer Self-Efficacy)</a:t>
            </a:r>
          </a:p>
        </p:txBody>
      </p:sp>
      <p:sp>
        <p:nvSpPr>
          <p:cNvPr id="3" name="Content Placeholder 2"/>
          <p:cNvSpPr>
            <a:spLocks noGrp="1"/>
          </p:cNvSpPr>
          <p:nvPr>
            <p:ph idx="1"/>
          </p:nvPr>
        </p:nvSpPr>
        <p:spPr>
          <a:xfrm>
            <a:off x="152400" y="819462"/>
            <a:ext cx="8839200" cy="6038538"/>
          </a:xfrm>
        </p:spPr>
        <p:txBody>
          <a:bodyPr>
            <a:normAutofit fontScale="85000" lnSpcReduction="10000"/>
          </a:bodyPr>
          <a:lstStyle/>
          <a:p>
            <a:r>
              <a:rPr lang="en-AU" dirty="0"/>
              <a:t>Several studies have demonstrated the effect of computer anxiety and computer self-efficacy on computer-related behaviours. </a:t>
            </a:r>
          </a:p>
          <a:p>
            <a:r>
              <a:rPr lang="en-AU" dirty="0"/>
              <a:t>Computer self-efficacy has been shown to be positively related to performance during computer training (Gist, </a:t>
            </a:r>
            <a:r>
              <a:rPr lang="en-AU" dirty="0" err="1"/>
              <a:t>Schwoerer</a:t>
            </a:r>
            <a:r>
              <a:rPr lang="en-AU" dirty="0"/>
              <a:t>, &amp; Rosen, 1989; Webster &amp; </a:t>
            </a:r>
            <a:r>
              <a:rPr lang="en-AU" dirty="0" err="1"/>
              <a:t>Martocchio</a:t>
            </a:r>
            <a:r>
              <a:rPr lang="en-AU" dirty="0"/>
              <a:t>, 1992). </a:t>
            </a:r>
          </a:p>
          <a:p>
            <a:r>
              <a:rPr lang="en-AU" dirty="0"/>
              <a:t>A high level of computer anxiety has been negatively related to learning computer skills (Harrington, McElroy, &amp; Morrow, 1990; Jackson, Vollmer, &amp; Stuurman, 1985; </a:t>
            </a:r>
            <a:r>
              <a:rPr lang="en-AU" dirty="0" err="1"/>
              <a:t>Marcoulides</a:t>
            </a:r>
            <a:r>
              <a:rPr lang="en-AU" dirty="0"/>
              <a:t>, 1988), resistance to the use of computers (</a:t>
            </a:r>
            <a:r>
              <a:rPr lang="en-AU" dirty="0" err="1"/>
              <a:t>Torkzadeh</a:t>
            </a:r>
            <a:r>
              <a:rPr lang="en-AU" dirty="0"/>
              <a:t> &amp; Angulo, 1992; Weil &amp; Rosen, 1995), and poorer task performance (</a:t>
            </a:r>
            <a:r>
              <a:rPr lang="en-AU" dirty="0" err="1"/>
              <a:t>Heinssen</a:t>
            </a:r>
            <a:r>
              <a:rPr lang="en-AU" dirty="0"/>
              <a:t> et al., 1987). </a:t>
            </a:r>
          </a:p>
          <a:p>
            <a:r>
              <a:rPr lang="en-AU" dirty="0"/>
              <a:t>Together these studies show that these two characteristics can have an important impact on computer use.</a:t>
            </a:r>
          </a:p>
        </p:txBody>
      </p:sp>
      <p:sp>
        <p:nvSpPr>
          <p:cNvPr id="5" name="Slide Number Placeholder 4"/>
          <p:cNvSpPr>
            <a:spLocks noGrp="1"/>
          </p:cNvSpPr>
          <p:nvPr>
            <p:ph type="sldNum" sz="quarter" idx="12"/>
          </p:nvPr>
        </p:nvSpPr>
        <p:spPr/>
        <p:txBody>
          <a:bodyPr/>
          <a:lstStyle/>
          <a:p>
            <a:fld id="{B04A54E1-4528-4AC5-AEFE-E36DB426D9CF}" type="slidenum">
              <a:rPr lang="en-US" smtClean="0"/>
              <a:t>26</a:t>
            </a:fld>
            <a:endParaRPr lang="en-US"/>
          </a:p>
        </p:txBody>
      </p:sp>
    </p:spTree>
    <p:extLst>
      <p:ext uri="{BB962C8B-B14F-4D97-AF65-F5344CB8AC3E}">
        <p14:creationId xmlns:p14="http://schemas.microsoft.com/office/powerpoint/2010/main" val="37452777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Importance of Role Models</a:t>
            </a:r>
          </a:p>
        </p:txBody>
      </p:sp>
      <p:sp>
        <p:nvSpPr>
          <p:cNvPr id="3" name="Content Placeholder 2"/>
          <p:cNvSpPr>
            <a:spLocks noGrp="1"/>
          </p:cNvSpPr>
          <p:nvPr>
            <p:ph idx="1"/>
          </p:nvPr>
        </p:nvSpPr>
        <p:spPr>
          <a:xfrm>
            <a:off x="457200" y="1600200"/>
            <a:ext cx="8534400" cy="4525963"/>
          </a:xfrm>
        </p:spPr>
        <p:txBody>
          <a:bodyPr>
            <a:normAutofit lnSpcReduction="10000"/>
          </a:bodyPr>
          <a:lstStyle/>
          <a:p>
            <a:pPr marL="0" indent="0">
              <a:buNone/>
            </a:pPr>
            <a:r>
              <a:rPr lang="en-AU" dirty="0"/>
              <a:t>The lack of female IT role models harms girls in two related ways. First, as girls begin to consider college majors and career paths, the choice of IT fields is not reinforced by respected role models; second, the lack of female role models reinforces some negative stereotypes held by girls and young women about IT field. Specifically, researchers note that the “male geek” stereotype about computer scientists actively discourages women from considering the field.</a:t>
            </a:r>
          </a:p>
          <a:p>
            <a:endParaRPr lang="en-AU" dirty="0"/>
          </a:p>
        </p:txBody>
      </p:sp>
      <p:sp>
        <p:nvSpPr>
          <p:cNvPr id="5" name="Slide Number Placeholder 4"/>
          <p:cNvSpPr>
            <a:spLocks noGrp="1"/>
          </p:cNvSpPr>
          <p:nvPr>
            <p:ph type="sldNum" sz="quarter" idx="12"/>
          </p:nvPr>
        </p:nvSpPr>
        <p:spPr/>
        <p:txBody>
          <a:bodyPr/>
          <a:lstStyle/>
          <a:p>
            <a:fld id="{B04A54E1-4528-4AC5-AEFE-E36DB426D9CF}" type="slidenum">
              <a:rPr lang="en-US" smtClean="0"/>
              <a:t>27</a:t>
            </a:fld>
            <a:endParaRPr lang="en-US"/>
          </a:p>
        </p:txBody>
      </p:sp>
    </p:spTree>
    <p:extLst>
      <p:ext uri="{BB962C8B-B14F-4D97-AF65-F5344CB8AC3E}">
        <p14:creationId xmlns:p14="http://schemas.microsoft.com/office/powerpoint/2010/main" val="10666775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AU" dirty="0"/>
              <a:t>The Importance of Role Models</a:t>
            </a:r>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pPr marL="0" indent="0">
              <a:buNone/>
            </a:pPr>
            <a:r>
              <a:rPr lang="en-AU" dirty="0"/>
              <a:t>Once women reach college and enrol in classes, role models and mentors can help them persevere in science and technology majors. Research from several disciplines suggests that the presence of:</a:t>
            </a:r>
          </a:p>
          <a:p>
            <a:r>
              <a:rPr lang="en-AU" dirty="0"/>
              <a:t>female peers (Craig 1998), </a:t>
            </a:r>
          </a:p>
          <a:p>
            <a:r>
              <a:rPr lang="en-AU" dirty="0"/>
              <a:t>teaching assistants (Butler et al, 2003), and </a:t>
            </a:r>
          </a:p>
          <a:p>
            <a:r>
              <a:rPr lang="en-AU" dirty="0"/>
              <a:t>faculty members (</a:t>
            </a:r>
            <a:r>
              <a:rPr lang="en-AU" dirty="0" err="1"/>
              <a:t>Robst</a:t>
            </a:r>
            <a:r>
              <a:rPr lang="en-AU" dirty="0"/>
              <a:t> et al, 1998) </a:t>
            </a:r>
          </a:p>
          <a:p>
            <a:pPr marL="0" indent="0">
              <a:buNone/>
            </a:pPr>
            <a:r>
              <a:rPr lang="en-AU" dirty="0"/>
              <a:t>increases female retention in science and technology majors. </a:t>
            </a:r>
          </a:p>
          <a:p>
            <a:pPr marL="0" indent="0">
              <a:buNone/>
            </a:pPr>
            <a:r>
              <a:rPr lang="en-AU" dirty="0"/>
              <a:t>On the other hand, the absence of female role models and mentors has a clear negative impact. Women cited a lack of role models as a significant reason for leaving the fields of physics, chemistry, electrical engineering, and computer science (</a:t>
            </a:r>
            <a:r>
              <a:rPr lang="en-AU" dirty="0" err="1"/>
              <a:t>Etzkowitz</a:t>
            </a:r>
            <a:r>
              <a:rPr lang="en-AU" dirty="0"/>
              <a:t>, et al, 1994).</a:t>
            </a:r>
          </a:p>
        </p:txBody>
      </p:sp>
      <p:sp>
        <p:nvSpPr>
          <p:cNvPr id="5" name="Slide Number Placeholder 4"/>
          <p:cNvSpPr>
            <a:spLocks noGrp="1"/>
          </p:cNvSpPr>
          <p:nvPr>
            <p:ph type="sldNum" sz="quarter" idx="12"/>
          </p:nvPr>
        </p:nvSpPr>
        <p:spPr/>
        <p:txBody>
          <a:bodyPr/>
          <a:lstStyle/>
          <a:p>
            <a:fld id="{B04A54E1-4528-4AC5-AEFE-E36DB426D9CF}" type="slidenum">
              <a:rPr lang="en-US" smtClean="0"/>
              <a:t>28</a:t>
            </a:fld>
            <a:endParaRPr lang="en-US"/>
          </a:p>
        </p:txBody>
      </p:sp>
    </p:spTree>
    <p:extLst>
      <p:ext uri="{BB962C8B-B14F-4D97-AF65-F5344CB8AC3E}">
        <p14:creationId xmlns:p14="http://schemas.microsoft.com/office/powerpoint/2010/main" val="2563013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Theory of Planned Behaviour</a:t>
            </a:r>
          </a:p>
        </p:txBody>
      </p:sp>
      <p:sp>
        <p:nvSpPr>
          <p:cNvPr id="3" name="Content Placeholder 2"/>
          <p:cNvSpPr>
            <a:spLocks noGrp="1"/>
          </p:cNvSpPr>
          <p:nvPr>
            <p:ph idx="1"/>
          </p:nvPr>
        </p:nvSpPr>
        <p:spPr>
          <a:xfrm>
            <a:off x="457200" y="1219200"/>
            <a:ext cx="8382000" cy="5486400"/>
          </a:xfrm>
        </p:spPr>
        <p:txBody>
          <a:bodyPr>
            <a:normAutofit fontScale="85000" lnSpcReduction="10000"/>
          </a:bodyPr>
          <a:lstStyle/>
          <a:p>
            <a:pPr marL="0" indent="0">
              <a:buNone/>
            </a:pPr>
            <a:r>
              <a:rPr lang="en-AU" dirty="0"/>
              <a:t>Theory of Planned Behaviour–based model (see, </a:t>
            </a:r>
            <a:r>
              <a:rPr lang="en-AU" dirty="0" err="1"/>
              <a:t>Ajzen</a:t>
            </a:r>
            <a:r>
              <a:rPr lang="en-AU" dirty="0"/>
              <a:t> and </a:t>
            </a:r>
            <a:r>
              <a:rPr lang="en-AU" dirty="0" err="1"/>
              <a:t>Fishbein</a:t>
            </a:r>
            <a:r>
              <a:rPr lang="en-AU" dirty="0"/>
              <a:t>, 1980) is also used to predict intention to pursue an IT career. The theory proposes that a behaviour can be predicted by intentions, which are formed by one’s attitude, perceived subjective norms, and the individual’s control concerning the behaviour. The Theory of Planned Behaviour suggests that an individual’s intention to pursue an IT career is collectively determined by personal interests, social influences and certain factors that control one’s behaviours. These factors relate to an individual’s attitude toward IT and the perceived social pressures regarding an IT career, and their perceived control over choosing an IT career. </a:t>
            </a:r>
          </a:p>
        </p:txBody>
      </p:sp>
      <p:sp>
        <p:nvSpPr>
          <p:cNvPr id="5" name="Slide Number Placeholder 4"/>
          <p:cNvSpPr>
            <a:spLocks noGrp="1"/>
          </p:cNvSpPr>
          <p:nvPr>
            <p:ph type="sldNum" sz="quarter" idx="12"/>
          </p:nvPr>
        </p:nvSpPr>
        <p:spPr/>
        <p:txBody>
          <a:bodyPr/>
          <a:lstStyle/>
          <a:p>
            <a:fld id="{B04A54E1-4528-4AC5-AEFE-E36DB426D9CF}" type="slidenum">
              <a:rPr lang="en-US" smtClean="0"/>
              <a:t>29</a:t>
            </a:fld>
            <a:endParaRPr lang="en-US"/>
          </a:p>
        </p:txBody>
      </p:sp>
    </p:spTree>
    <p:extLst>
      <p:ext uri="{BB962C8B-B14F-4D97-AF65-F5344CB8AC3E}">
        <p14:creationId xmlns:p14="http://schemas.microsoft.com/office/powerpoint/2010/main" val="3867049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p:cNvSpPr>
            <a:spLocks noGrp="1" noChangeArrowheads="1"/>
          </p:cNvSpPr>
          <p:nvPr>
            <p:ph type="title"/>
          </p:nvPr>
        </p:nvSpPr>
        <p:spPr>
          <a:xfrm>
            <a:off x="1066800" y="609600"/>
            <a:ext cx="7772400" cy="1143000"/>
          </a:xfrm>
        </p:spPr>
        <p:txBody>
          <a:bodyPr/>
          <a:lstStyle/>
          <a:p>
            <a:pPr eaLnBrk="1" hangingPunct="1"/>
            <a:r>
              <a:rPr lang="en-US" altLang="en-US" b="1">
                <a:cs typeface="Times New Roman" panose="02020603050405020304" pitchFamily="18" charset="0"/>
              </a:rPr>
              <a:t>ICTs are not gender neutral</a:t>
            </a:r>
          </a:p>
        </p:txBody>
      </p:sp>
      <p:sp>
        <p:nvSpPr>
          <p:cNvPr id="11270" name="Rectangle 3"/>
          <p:cNvSpPr>
            <a:spLocks noGrp="1" noChangeArrowheads="1"/>
          </p:cNvSpPr>
          <p:nvPr>
            <p:ph type="body" idx="1"/>
          </p:nvPr>
        </p:nvSpPr>
        <p:spPr>
          <a:xfrm>
            <a:off x="1066800" y="1752600"/>
            <a:ext cx="7772400" cy="4648200"/>
          </a:xfrm>
        </p:spPr>
        <p:txBody>
          <a:bodyPr/>
          <a:lstStyle/>
          <a:p>
            <a:pPr eaLnBrk="1" hangingPunct="1"/>
            <a:r>
              <a:rPr lang="en-US" altLang="en-US" dirty="0">
                <a:cs typeface="Times New Roman" panose="02020603050405020304" pitchFamily="18" charset="0"/>
              </a:rPr>
              <a:t>Substantial gender differences in access to, impact of ICTs</a:t>
            </a:r>
          </a:p>
          <a:p>
            <a:pPr eaLnBrk="1" hangingPunct="1"/>
            <a:r>
              <a:rPr lang="en-US" altLang="en-US" dirty="0"/>
              <a:t>Few women users in developing countries </a:t>
            </a:r>
          </a:p>
          <a:p>
            <a:pPr eaLnBrk="1" hangingPunct="1"/>
            <a:r>
              <a:rPr lang="en-US" altLang="en-US" dirty="0"/>
              <a:t>Most women users in developing countries part of small, educated urban elite</a:t>
            </a:r>
          </a:p>
          <a:p>
            <a:pPr eaLnBrk="1" hangingPunct="1"/>
            <a:r>
              <a:rPr lang="en-US" altLang="en-US" dirty="0"/>
              <a:t>In developed countries few women are expected to take up the available ICT posts.</a:t>
            </a:r>
          </a:p>
          <a:p>
            <a:pPr eaLnBrk="1" hangingPunct="1">
              <a:buFont typeface="Wingdings" panose="05000000000000000000" pitchFamily="2" charset="2"/>
              <a:buNone/>
            </a:pPr>
            <a:endParaRPr lang="en-US" altLang="en-US" b="1" dirty="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04A54E1-4528-4AC5-AEFE-E36DB426D9CF}" type="slidenum">
              <a:rPr lang="en-US" smtClean="0"/>
              <a:t>3</a:t>
            </a:fld>
            <a:endParaRPr lang="en-US"/>
          </a:p>
        </p:txBody>
      </p:sp>
    </p:spTree>
    <p:extLst>
      <p:ext uri="{BB962C8B-B14F-4D97-AF65-F5344CB8AC3E}">
        <p14:creationId xmlns:p14="http://schemas.microsoft.com/office/powerpoint/2010/main" val="1972182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Theory of Planned Behaviour</a:t>
            </a:r>
          </a:p>
        </p:txBody>
      </p:sp>
      <p:pic>
        <p:nvPicPr>
          <p:cNvPr id="4" name="Content Placeholder 3"/>
          <p:cNvPicPr>
            <a:picLocks noGrp="1" noChangeAspect="1"/>
          </p:cNvPicPr>
          <p:nvPr>
            <p:ph idx="1"/>
          </p:nvPr>
        </p:nvPicPr>
        <p:blipFill>
          <a:blip r:embed="rId2"/>
          <a:stretch>
            <a:fillRect/>
          </a:stretch>
        </p:blipFill>
        <p:spPr>
          <a:xfrm>
            <a:off x="208823" y="1752600"/>
            <a:ext cx="8726353" cy="4812404"/>
          </a:xfrm>
          <a:prstGeom prst="rect">
            <a:avLst/>
          </a:prstGeom>
        </p:spPr>
      </p:pic>
      <p:sp>
        <p:nvSpPr>
          <p:cNvPr id="6" name="Slide Number Placeholder 5"/>
          <p:cNvSpPr>
            <a:spLocks noGrp="1"/>
          </p:cNvSpPr>
          <p:nvPr>
            <p:ph type="sldNum" sz="quarter" idx="12"/>
          </p:nvPr>
        </p:nvSpPr>
        <p:spPr/>
        <p:txBody>
          <a:bodyPr/>
          <a:lstStyle/>
          <a:p>
            <a:fld id="{B04A54E1-4528-4AC5-AEFE-E36DB426D9CF}" type="slidenum">
              <a:rPr lang="en-US" smtClean="0"/>
              <a:t>30</a:t>
            </a:fld>
            <a:endParaRPr lang="en-US"/>
          </a:p>
        </p:txBody>
      </p:sp>
    </p:spTree>
    <p:extLst>
      <p:ext uri="{BB962C8B-B14F-4D97-AF65-F5344CB8AC3E}">
        <p14:creationId xmlns:p14="http://schemas.microsoft.com/office/powerpoint/2010/main" val="1664585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p:txBody>
          <a:bodyPr/>
          <a:lstStyle/>
          <a:p>
            <a:pPr eaLnBrk="1" hangingPunct="1"/>
            <a:r>
              <a:rPr lang="en-US" altLang="en-US"/>
              <a:t>Social and cultural issues</a:t>
            </a:r>
          </a:p>
        </p:txBody>
      </p:sp>
      <p:sp>
        <p:nvSpPr>
          <p:cNvPr id="13318" name="Rectangle 3"/>
          <p:cNvSpPr>
            <a:spLocks noGrp="1" noChangeArrowheads="1"/>
          </p:cNvSpPr>
          <p:nvPr>
            <p:ph type="body" idx="1"/>
          </p:nvPr>
        </p:nvSpPr>
        <p:spPr/>
        <p:txBody>
          <a:bodyPr/>
          <a:lstStyle/>
          <a:p>
            <a:pPr eaLnBrk="1" hangingPunct="1">
              <a:lnSpc>
                <a:spcPct val="90000"/>
              </a:lnSpc>
            </a:pPr>
            <a:r>
              <a:rPr lang="en-US" altLang="en-US" dirty="0"/>
              <a:t>Women have less access than men to those facilities that do exist</a:t>
            </a:r>
          </a:p>
          <a:p>
            <a:pPr eaLnBrk="1" hangingPunct="1">
              <a:lnSpc>
                <a:spcPct val="90000"/>
              </a:lnSpc>
            </a:pPr>
            <a:r>
              <a:rPr lang="en-US" altLang="en-US" dirty="0"/>
              <a:t>Women have less time to visit public access facilities</a:t>
            </a:r>
          </a:p>
          <a:p>
            <a:pPr eaLnBrk="1" hangingPunct="1">
              <a:lnSpc>
                <a:spcPct val="90000"/>
              </a:lnSpc>
            </a:pPr>
            <a:r>
              <a:rPr lang="en-US" altLang="en-US" dirty="0"/>
              <a:t>Facilities may not be located where women are comfortable frequenting</a:t>
            </a:r>
          </a:p>
          <a:p>
            <a:pPr eaLnBrk="1" hangingPunct="1">
              <a:lnSpc>
                <a:spcPct val="90000"/>
              </a:lnSpc>
            </a:pPr>
            <a:r>
              <a:rPr lang="en-US" altLang="en-US" dirty="0"/>
              <a:t>Hours may not be conducive to women’s use</a:t>
            </a:r>
          </a:p>
        </p:txBody>
      </p:sp>
      <p:sp>
        <p:nvSpPr>
          <p:cNvPr id="3" name="Slide Number Placeholder 2"/>
          <p:cNvSpPr>
            <a:spLocks noGrp="1"/>
          </p:cNvSpPr>
          <p:nvPr>
            <p:ph type="sldNum" sz="quarter" idx="12"/>
          </p:nvPr>
        </p:nvSpPr>
        <p:spPr/>
        <p:txBody>
          <a:bodyPr/>
          <a:lstStyle/>
          <a:p>
            <a:fld id="{B04A54E1-4528-4AC5-AEFE-E36DB426D9CF}" type="slidenum">
              <a:rPr lang="en-US" smtClean="0"/>
              <a:t>4</a:t>
            </a:fld>
            <a:endParaRPr lang="en-US"/>
          </a:p>
        </p:txBody>
      </p:sp>
    </p:spTree>
    <p:extLst>
      <p:ext uri="{BB962C8B-B14F-4D97-AF65-F5344CB8AC3E}">
        <p14:creationId xmlns:p14="http://schemas.microsoft.com/office/powerpoint/2010/main" val="4123204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Grp="1" noChangeArrowheads="1"/>
          </p:cNvSpPr>
          <p:nvPr>
            <p:ph type="title"/>
          </p:nvPr>
        </p:nvSpPr>
        <p:spPr>
          <a:xfrm>
            <a:off x="1066800" y="533400"/>
            <a:ext cx="7772400" cy="1371600"/>
          </a:xfrm>
        </p:spPr>
        <p:txBody>
          <a:bodyPr>
            <a:normAutofit fontScale="90000"/>
          </a:bodyPr>
          <a:lstStyle/>
          <a:p>
            <a:pPr eaLnBrk="1" hangingPunct="1"/>
            <a:r>
              <a:rPr lang="en-US" altLang="en-US"/>
              <a:t>Gender bias towards women and ICTs</a:t>
            </a:r>
          </a:p>
        </p:txBody>
      </p:sp>
      <p:sp>
        <p:nvSpPr>
          <p:cNvPr id="14342" name="Rectangle 3"/>
          <p:cNvSpPr>
            <a:spLocks noGrp="1" noChangeArrowheads="1"/>
          </p:cNvSpPr>
          <p:nvPr>
            <p:ph type="body" idx="1"/>
          </p:nvPr>
        </p:nvSpPr>
        <p:spPr>
          <a:xfrm>
            <a:off x="1066800" y="2133600"/>
            <a:ext cx="7772400" cy="3657600"/>
          </a:xfrm>
        </p:spPr>
        <p:txBody>
          <a:bodyPr/>
          <a:lstStyle/>
          <a:p>
            <a:pPr eaLnBrk="1" hangingPunct="1"/>
            <a:r>
              <a:rPr lang="en-US" altLang="en-US" dirty="0"/>
              <a:t>Fewer women in science and technology (Lack of Role Models)</a:t>
            </a:r>
          </a:p>
          <a:p>
            <a:pPr eaLnBrk="1" hangingPunct="1"/>
            <a:r>
              <a:rPr lang="en-US" altLang="en-US" dirty="0"/>
              <a:t>Attitudes that information technology is not for women (Male dominated Professions)</a:t>
            </a:r>
          </a:p>
          <a:p>
            <a:pPr eaLnBrk="1" hangingPunct="1"/>
            <a:r>
              <a:rPr lang="en-US" altLang="en-US" dirty="0"/>
              <a:t>Other cultural aspects limit women’s access</a:t>
            </a:r>
          </a:p>
        </p:txBody>
      </p:sp>
      <p:sp>
        <p:nvSpPr>
          <p:cNvPr id="3" name="Slide Number Placeholder 2"/>
          <p:cNvSpPr>
            <a:spLocks noGrp="1"/>
          </p:cNvSpPr>
          <p:nvPr>
            <p:ph type="sldNum" sz="quarter" idx="12"/>
          </p:nvPr>
        </p:nvSpPr>
        <p:spPr/>
        <p:txBody>
          <a:bodyPr/>
          <a:lstStyle/>
          <a:p>
            <a:fld id="{B04A54E1-4528-4AC5-AEFE-E36DB426D9CF}" type="slidenum">
              <a:rPr lang="en-US" smtClean="0"/>
              <a:t>5</a:t>
            </a:fld>
            <a:endParaRPr lang="en-US"/>
          </a:p>
        </p:txBody>
      </p:sp>
    </p:spTree>
    <p:extLst>
      <p:ext uri="{BB962C8B-B14F-4D97-AF65-F5344CB8AC3E}">
        <p14:creationId xmlns:p14="http://schemas.microsoft.com/office/powerpoint/2010/main" val="2175069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normAutofit/>
          </a:bodyPr>
          <a:lstStyle/>
          <a:p>
            <a:pPr eaLnBrk="1" hangingPunct="1"/>
            <a:r>
              <a:rPr lang="en-US" altLang="en-US" sz="4000" i="1" dirty="0"/>
              <a:t>EU</a:t>
            </a:r>
            <a:r>
              <a:rPr lang="en-US" altLang="en-US" sz="4000" dirty="0"/>
              <a:t> Key Themes</a:t>
            </a:r>
          </a:p>
        </p:txBody>
      </p:sp>
      <p:sp>
        <p:nvSpPr>
          <p:cNvPr id="18435" name="Rectangle 3"/>
          <p:cNvSpPr>
            <a:spLocks noGrp="1" noChangeArrowheads="1"/>
          </p:cNvSpPr>
          <p:nvPr>
            <p:ph type="body" idx="1"/>
          </p:nvPr>
        </p:nvSpPr>
        <p:spPr/>
        <p:txBody>
          <a:bodyPr/>
          <a:lstStyle/>
          <a:p>
            <a:pPr eaLnBrk="1" hangingPunct="1">
              <a:buFontTx/>
              <a:buNone/>
              <a:defRPr/>
            </a:pPr>
            <a:r>
              <a:rPr lang="en-US" altLang="en-US" sz="2800" b="1" dirty="0">
                <a:effectLst>
                  <a:outerShdw blurRad="38100" dist="38100" dir="2700000" algn="tl">
                    <a:srgbClr val="FFFFFF"/>
                  </a:outerShdw>
                </a:effectLst>
              </a:rPr>
              <a:t>1 – Preventing digital division (e-inclusion)</a:t>
            </a:r>
          </a:p>
          <a:p>
            <a:pPr eaLnBrk="1" hangingPunct="1">
              <a:buFontTx/>
              <a:buNone/>
              <a:defRPr/>
            </a:pPr>
            <a:r>
              <a:rPr lang="en-US" altLang="en-US" sz="2800" dirty="0"/>
              <a:t>2 – Infrastructure</a:t>
            </a:r>
          </a:p>
          <a:p>
            <a:pPr eaLnBrk="1" hangingPunct="1">
              <a:buFontTx/>
              <a:buNone/>
              <a:defRPr/>
            </a:pPr>
            <a:r>
              <a:rPr lang="en-US" altLang="en-US" sz="2800" dirty="0"/>
              <a:t>3 – Modern, service-oriented public </a:t>
            </a:r>
          </a:p>
          <a:p>
            <a:pPr eaLnBrk="1" hangingPunct="1">
              <a:buFontTx/>
              <a:buNone/>
              <a:defRPr/>
            </a:pPr>
            <a:r>
              <a:rPr lang="en-US" altLang="en-US" sz="2800" dirty="0"/>
              <a:t>      administration</a:t>
            </a:r>
          </a:p>
          <a:p>
            <a:pPr eaLnBrk="1" hangingPunct="1">
              <a:buFontTx/>
              <a:buNone/>
              <a:defRPr/>
            </a:pPr>
            <a:r>
              <a:rPr lang="en-US" altLang="en-US" sz="2800" dirty="0"/>
              <a:t>4 – More competitive SMEs through ICT</a:t>
            </a:r>
          </a:p>
          <a:p>
            <a:pPr eaLnBrk="1" hangingPunct="1">
              <a:buFontTx/>
              <a:buNone/>
              <a:defRPr/>
            </a:pPr>
            <a:r>
              <a:rPr lang="en-US" altLang="en-US" sz="2800" dirty="0"/>
              <a:t>5 – ICT literacy</a:t>
            </a:r>
          </a:p>
          <a:p>
            <a:pPr eaLnBrk="1" hangingPunct="1">
              <a:buFontTx/>
              <a:buNone/>
              <a:defRPr/>
            </a:pPr>
            <a:r>
              <a:rPr lang="en-US" altLang="en-US" sz="2800" dirty="0"/>
              <a:t>6 – Security of ICT applications</a:t>
            </a:r>
          </a:p>
          <a:p>
            <a:pPr eaLnBrk="1" hangingPunct="1">
              <a:buFontTx/>
              <a:buNone/>
              <a:defRPr/>
            </a:pPr>
            <a:r>
              <a:rPr lang="en-US" altLang="en-US" sz="2800" dirty="0"/>
              <a:t>7 – High quality e-content </a:t>
            </a:r>
          </a:p>
        </p:txBody>
      </p:sp>
      <p:sp>
        <p:nvSpPr>
          <p:cNvPr id="3" name="Slide Number Placeholder 2"/>
          <p:cNvSpPr>
            <a:spLocks noGrp="1"/>
          </p:cNvSpPr>
          <p:nvPr>
            <p:ph type="sldNum" sz="quarter" idx="12"/>
          </p:nvPr>
        </p:nvSpPr>
        <p:spPr/>
        <p:txBody>
          <a:bodyPr/>
          <a:lstStyle/>
          <a:p>
            <a:fld id="{B04A54E1-4528-4AC5-AEFE-E36DB426D9CF}" type="slidenum">
              <a:rPr lang="en-US" smtClean="0"/>
              <a:t>6</a:t>
            </a:fld>
            <a:endParaRPr lang="en-US"/>
          </a:p>
        </p:txBody>
      </p:sp>
    </p:spTree>
    <p:extLst>
      <p:ext uri="{BB962C8B-B14F-4D97-AF65-F5344CB8AC3E}">
        <p14:creationId xmlns:p14="http://schemas.microsoft.com/office/powerpoint/2010/main" val="3455434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p:cNvSpPr>
            <a:spLocks noGrp="1" noChangeArrowheads="1"/>
          </p:cNvSpPr>
          <p:nvPr>
            <p:ph type="title"/>
          </p:nvPr>
        </p:nvSpPr>
        <p:spPr/>
        <p:txBody>
          <a:bodyPr>
            <a:normAutofit/>
          </a:bodyPr>
          <a:lstStyle/>
          <a:p>
            <a:pPr eaLnBrk="1" hangingPunct="1"/>
            <a:r>
              <a:rPr lang="en-US" altLang="en-US" sz="4000" i="1" dirty="0"/>
              <a:t>EU: </a:t>
            </a:r>
            <a:r>
              <a:rPr lang="en-US" altLang="en-US" sz="4000" dirty="0"/>
              <a:t>Gender</a:t>
            </a:r>
            <a:r>
              <a:rPr lang="en-US" altLang="en-US" sz="4000" i="1" dirty="0"/>
              <a:t> &amp; </a:t>
            </a:r>
            <a:r>
              <a:rPr lang="en-US" altLang="en-US" sz="4000" dirty="0"/>
              <a:t>e-Inclusion</a:t>
            </a:r>
          </a:p>
        </p:txBody>
      </p:sp>
      <p:sp>
        <p:nvSpPr>
          <p:cNvPr id="19459" name="Rectangle 3"/>
          <p:cNvSpPr>
            <a:spLocks noGrp="1" noChangeArrowheads="1"/>
          </p:cNvSpPr>
          <p:nvPr>
            <p:ph type="body" idx="1"/>
          </p:nvPr>
        </p:nvSpPr>
        <p:spPr>
          <a:xfrm>
            <a:off x="304800" y="1905000"/>
            <a:ext cx="8610600" cy="4525963"/>
          </a:xfrm>
        </p:spPr>
        <p:txBody>
          <a:bodyPr/>
          <a:lstStyle/>
          <a:p>
            <a:pPr eaLnBrk="1" hangingPunct="1">
              <a:buFontTx/>
              <a:buNone/>
              <a:defRPr/>
            </a:pPr>
            <a:r>
              <a:rPr lang="en-US" altLang="en-US" i="1" dirty="0"/>
              <a:t>“</a:t>
            </a:r>
            <a:r>
              <a:rPr lang="en-US" altLang="en-US" i="1" dirty="0" err="1"/>
              <a:t>eEurope</a:t>
            </a:r>
            <a:r>
              <a:rPr lang="en-US" altLang="en-US" i="1" dirty="0"/>
              <a:t> Action Plan 2005</a:t>
            </a:r>
            <a:r>
              <a:rPr lang="en-US" altLang="en-US" dirty="0"/>
              <a:t> focused above all on users, male and </a:t>
            </a:r>
            <a:r>
              <a:rPr lang="en-US" altLang="en-US" b="1" dirty="0">
                <a:effectLst>
                  <a:outerShdw blurRad="38100" dist="38100" dir="2700000" algn="tl">
                    <a:srgbClr val="FFFFFF"/>
                  </a:outerShdw>
                </a:effectLst>
              </a:rPr>
              <a:t>female</a:t>
            </a:r>
            <a:r>
              <a:rPr lang="en-US" altLang="en-US" dirty="0"/>
              <a:t>. At all levels and for all activities full social participation was paramount…”</a:t>
            </a:r>
          </a:p>
          <a:p>
            <a:pPr>
              <a:buNone/>
              <a:defRPr/>
            </a:pPr>
            <a:r>
              <a:rPr lang="en-US" altLang="en-US" dirty="0"/>
              <a:t>“Opportunities to participate may vary from person to person because of socioeconomic (income, ancestry, education) and </a:t>
            </a:r>
            <a:r>
              <a:rPr lang="en-US" altLang="en-US" b="1" dirty="0">
                <a:effectLst>
                  <a:outerShdw blurRad="38100" dist="38100" dir="2700000" algn="tl">
                    <a:srgbClr val="FFFFFF"/>
                  </a:outerShdw>
                </a:effectLst>
              </a:rPr>
              <a:t>sociocultural (gender) barriers.”</a:t>
            </a:r>
          </a:p>
          <a:p>
            <a:pPr eaLnBrk="1" hangingPunct="1">
              <a:buFontTx/>
              <a:buNone/>
              <a:defRPr/>
            </a:pPr>
            <a:endParaRPr lang="en-US" altLang="en-US" dirty="0"/>
          </a:p>
          <a:p>
            <a:pPr eaLnBrk="1" hangingPunct="1">
              <a:buFontTx/>
              <a:buNone/>
              <a:defRPr/>
            </a:pPr>
            <a:endParaRPr lang="en-US" altLang="en-US" i="1" dirty="0"/>
          </a:p>
        </p:txBody>
      </p:sp>
      <p:sp>
        <p:nvSpPr>
          <p:cNvPr id="3" name="Slide Number Placeholder 2"/>
          <p:cNvSpPr>
            <a:spLocks noGrp="1"/>
          </p:cNvSpPr>
          <p:nvPr>
            <p:ph type="sldNum" sz="quarter" idx="12"/>
          </p:nvPr>
        </p:nvSpPr>
        <p:spPr/>
        <p:txBody>
          <a:bodyPr/>
          <a:lstStyle/>
          <a:p>
            <a:fld id="{B04A54E1-4528-4AC5-AEFE-E36DB426D9CF}" type="slidenum">
              <a:rPr lang="en-US" smtClean="0"/>
              <a:t>7</a:t>
            </a:fld>
            <a:endParaRPr lang="en-US"/>
          </a:p>
        </p:txBody>
      </p:sp>
    </p:spTree>
    <p:extLst>
      <p:ext uri="{BB962C8B-B14F-4D97-AF65-F5344CB8AC3E}">
        <p14:creationId xmlns:p14="http://schemas.microsoft.com/office/powerpoint/2010/main" val="1531132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p:txBody>
          <a:bodyPr>
            <a:normAutofit/>
          </a:bodyPr>
          <a:lstStyle/>
          <a:p>
            <a:pPr eaLnBrk="1" hangingPunct="1"/>
            <a:r>
              <a:rPr lang="en-US" altLang="en-US" sz="4000" i="1" dirty="0"/>
              <a:t>EU </a:t>
            </a:r>
            <a:r>
              <a:rPr lang="en-US" altLang="en-US" sz="4000" dirty="0"/>
              <a:t>Gender &amp; e-Inclusion</a:t>
            </a:r>
          </a:p>
        </p:txBody>
      </p:sp>
      <p:sp>
        <p:nvSpPr>
          <p:cNvPr id="21507" name="Rectangle 3"/>
          <p:cNvSpPr>
            <a:spLocks noGrp="1" noChangeArrowheads="1"/>
          </p:cNvSpPr>
          <p:nvPr>
            <p:ph type="body" idx="1"/>
          </p:nvPr>
        </p:nvSpPr>
        <p:spPr/>
        <p:txBody>
          <a:bodyPr/>
          <a:lstStyle/>
          <a:p>
            <a:pPr eaLnBrk="1" hangingPunct="1">
              <a:buFontTx/>
              <a:buNone/>
              <a:defRPr/>
            </a:pPr>
            <a:r>
              <a:rPr lang="en-US" altLang="en-US"/>
              <a:t>“</a:t>
            </a:r>
            <a:r>
              <a:rPr lang="en-US" altLang="en-US" b="1">
                <a:effectLst>
                  <a:outerShdw blurRad="38100" dist="38100" dir="2700000" algn="tl">
                    <a:srgbClr val="FFFFFF"/>
                  </a:outerShdw>
                </a:effectLst>
              </a:rPr>
              <a:t>For various reasons</a:t>
            </a:r>
            <a:r>
              <a:rPr lang="en-US" altLang="en-US"/>
              <a:t> women are under represented both in research and development and also in founding new companies concerned with the application of the new ICT technologies.”</a:t>
            </a:r>
          </a:p>
          <a:p>
            <a:pPr eaLnBrk="1" hangingPunct="1">
              <a:buFontTx/>
              <a:buNone/>
              <a:defRPr/>
            </a:pPr>
            <a:endParaRPr lang="en-US" altLang="en-US"/>
          </a:p>
          <a:p>
            <a:pPr eaLnBrk="1" hangingPunct="1">
              <a:buFontTx/>
              <a:buNone/>
              <a:defRPr/>
            </a:pPr>
            <a:r>
              <a:rPr lang="en-US" altLang="en-US"/>
              <a:t>63% of men and 50% of women over 14 years are online </a:t>
            </a:r>
            <a:r>
              <a:rPr lang="en-US" altLang="en-US" sz="2400"/>
              <a:t>(2005)</a:t>
            </a:r>
            <a:endParaRPr lang="en-US" altLang="en-US"/>
          </a:p>
        </p:txBody>
      </p:sp>
      <p:sp>
        <p:nvSpPr>
          <p:cNvPr id="3" name="Slide Number Placeholder 2"/>
          <p:cNvSpPr>
            <a:spLocks noGrp="1"/>
          </p:cNvSpPr>
          <p:nvPr>
            <p:ph type="sldNum" sz="quarter" idx="12"/>
          </p:nvPr>
        </p:nvSpPr>
        <p:spPr/>
        <p:txBody>
          <a:bodyPr/>
          <a:lstStyle/>
          <a:p>
            <a:fld id="{B04A54E1-4528-4AC5-AEFE-E36DB426D9CF}" type="slidenum">
              <a:rPr lang="en-US" smtClean="0"/>
              <a:t>8</a:t>
            </a:fld>
            <a:endParaRPr lang="en-US"/>
          </a:p>
        </p:txBody>
      </p:sp>
    </p:spTree>
    <p:extLst>
      <p:ext uri="{BB962C8B-B14F-4D97-AF65-F5344CB8AC3E}">
        <p14:creationId xmlns:p14="http://schemas.microsoft.com/office/powerpoint/2010/main" val="2174967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i="1" dirty="0"/>
              <a:t>EU </a:t>
            </a:r>
            <a:r>
              <a:rPr lang="en-US" altLang="en-US" dirty="0"/>
              <a:t>Gender &amp; e-Inclusion</a:t>
            </a:r>
            <a:endParaRPr lang="en-AU" dirty="0"/>
          </a:p>
        </p:txBody>
      </p:sp>
      <p:pic>
        <p:nvPicPr>
          <p:cNvPr id="4" name="Content Placeholder 3"/>
          <p:cNvPicPr>
            <a:picLocks noGrp="1" noChangeAspect="1"/>
          </p:cNvPicPr>
          <p:nvPr>
            <p:ph idx="1"/>
          </p:nvPr>
        </p:nvPicPr>
        <p:blipFill>
          <a:blip r:embed="rId2"/>
          <a:stretch>
            <a:fillRect/>
          </a:stretch>
        </p:blipFill>
        <p:spPr>
          <a:xfrm>
            <a:off x="93786" y="2743200"/>
            <a:ext cx="9067799" cy="4114800"/>
          </a:xfrm>
          <a:prstGeom prst="rect">
            <a:avLst/>
          </a:prstGeom>
        </p:spPr>
      </p:pic>
      <p:sp>
        <p:nvSpPr>
          <p:cNvPr id="5" name="TextBox 4"/>
          <p:cNvSpPr txBox="1"/>
          <p:nvPr/>
        </p:nvSpPr>
        <p:spPr>
          <a:xfrm>
            <a:off x="152400" y="1219200"/>
            <a:ext cx="8915400" cy="2062103"/>
          </a:xfrm>
          <a:prstGeom prst="rect">
            <a:avLst/>
          </a:prstGeom>
          <a:noFill/>
        </p:spPr>
        <p:txBody>
          <a:bodyPr wrap="square" rtlCol="0">
            <a:spAutoFit/>
          </a:bodyPr>
          <a:lstStyle/>
          <a:p>
            <a:r>
              <a:rPr lang="en-US" altLang="en-US" sz="3200" dirty="0"/>
              <a:t>EQUAL – EU initiative to fight discrimination and inequality in the labor market has specific programs to support women and ICT</a:t>
            </a:r>
          </a:p>
          <a:p>
            <a:endParaRPr lang="en-AU" sz="3200" dirty="0"/>
          </a:p>
        </p:txBody>
      </p:sp>
      <p:sp>
        <p:nvSpPr>
          <p:cNvPr id="7" name="Slide Number Placeholder 6"/>
          <p:cNvSpPr>
            <a:spLocks noGrp="1"/>
          </p:cNvSpPr>
          <p:nvPr>
            <p:ph type="sldNum" sz="quarter" idx="12"/>
          </p:nvPr>
        </p:nvSpPr>
        <p:spPr/>
        <p:txBody>
          <a:bodyPr/>
          <a:lstStyle/>
          <a:p>
            <a:fld id="{B04A54E1-4528-4AC5-AEFE-E36DB426D9CF}" type="slidenum">
              <a:rPr lang="en-US" smtClean="0"/>
              <a:t>9</a:t>
            </a:fld>
            <a:endParaRPr lang="en-US"/>
          </a:p>
        </p:txBody>
      </p:sp>
    </p:spTree>
    <p:extLst>
      <p:ext uri="{BB962C8B-B14F-4D97-AF65-F5344CB8AC3E}">
        <p14:creationId xmlns:p14="http://schemas.microsoft.com/office/powerpoint/2010/main" val="21044513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1856</TotalTime>
  <Words>2087</Words>
  <Application>Microsoft Office PowerPoint</Application>
  <PresentationFormat>On-screen Show (4:3)</PresentationFormat>
  <Paragraphs>225</Paragraphs>
  <Slides>30</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Comic Sans MS</vt:lpstr>
      <vt:lpstr>Times New Roman</vt:lpstr>
      <vt:lpstr>Wingdings</vt:lpstr>
      <vt:lpstr>Office Theme</vt:lpstr>
      <vt:lpstr>The Endangered Species in Information Technology</vt:lpstr>
      <vt:lpstr>Outline</vt:lpstr>
      <vt:lpstr>ICTs are not gender neutral</vt:lpstr>
      <vt:lpstr>Social and cultural issues</vt:lpstr>
      <vt:lpstr>Gender bias towards women and ICTs</vt:lpstr>
      <vt:lpstr>EU Key Themes</vt:lpstr>
      <vt:lpstr>EU: Gender &amp; e-Inclusion</vt:lpstr>
      <vt:lpstr>EU Gender &amp; e-Inclusion</vt:lpstr>
      <vt:lpstr>EU Gender &amp; e-Inclusion</vt:lpstr>
      <vt:lpstr>PowerPoint Presentation</vt:lpstr>
      <vt:lpstr>PowerPoint Presentation</vt:lpstr>
      <vt:lpstr>PowerPoint Presentation</vt:lpstr>
      <vt:lpstr>The Gender &amp; ICT ‘Problem’</vt:lpstr>
      <vt:lpstr>PowerPoint Presentation</vt:lpstr>
      <vt:lpstr>The Gender &amp; ICT ‘Problem’</vt:lpstr>
      <vt:lpstr>The Gender &amp; ICT ‘Problem’</vt:lpstr>
      <vt:lpstr>PowerPoint Presentation</vt:lpstr>
      <vt:lpstr>Social Cognitive Theory</vt:lpstr>
      <vt:lpstr>Social Cognitive Theory</vt:lpstr>
      <vt:lpstr>Gender Schema Theory</vt:lpstr>
      <vt:lpstr>Self-Efficacy</vt:lpstr>
      <vt:lpstr>Gender Schema and Self Efficacy</vt:lpstr>
      <vt:lpstr>Computer Self-Efficacy</vt:lpstr>
      <vt:lpstr>Computer Self-Efficacy</vt:lpstr>
      <vt:lpstr>Computer Anxiety </vt:lpstr>
      <vt:lpstr>Computer Anxiety and Computer Self-Efficacy)</vt:lpstr>
      <vt:lpstr>The Importance of Role Models</vt:lpstr>
      <vt:lpstr>The Importance of Role Models</vt:lpstr>
      <vt:lpstr>Theory of Planned Behaviour</vt:lpstr>
      <vt:lpstr>Theory of Planned Behaviour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Nasrin Rahmati, Dr.</dc:creator>
  <cp:lastModifiedBy>nasrin rahmati</cp:lastModifiedBy>
  <cp:revision>38</cp:revision>
  <dcterms:created xsi:type="dcterms:W3CDTF">2016-04-14T05:55:38Z</dcterms:created>
  <dcterms:modified xsi:type="dcterms:W3CDTF">2016-04-19T16:36:16Z</dcterms:modified>
</cp:coreProperties>
</file>